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1" r:id="rId2"/>
    <p:sldId id="352" r:id="rId3"/>
    <p:sldId id="353" r:id="rId4"/>
    <p:sldId id="360" r:id="rId5"/>
    <p:sldId id="355" r:id="rId6"/>
    <p:sldId id="356" r:id="rId7"/>
    <p:sldId id="337" r:id="rId8"/>
    <p:sldId id="346" r:id="rId9"/>
    <p:sldId id="279" r:id="rId10"/>
    <p:sldId id="280" r:id="rId11"/>
    <p:sldId id="281" r:id="rId12"/>
    <p:sldId id="283" r:id="rId13"/>
    <p:sldId id="284" r:id="rId14"/>
    <p:sldId id="285" r:id="rId15"/>
    <p:sldId id="287" r:id="rId16"/>
    <p:sldId id="288" r:id="rId17"/>
    <p:sldId id="289" r:id="rId18"/>
    <p:sldId id="291" r:id="rId19"/>
    <p:sldId id="341" r:id="rId20"/>
    <p:sldId id="344" r:id="rId21"/>
    <p:sldId id="295" r:id="rId22"/>
    <p:sldId id="296" r:id="rId23"/>
    <p:sldId id="298" r:id="rId24"/>
    <p:sldId id="361" r:id="rId25"/>
    <p:sldId id="338" r:id="rId26"/>
    <p:sldId id="362" r:id="rId27"/>
  </p:sldIdLst>
  <p:sldSz cx="6858000" cy="9144000" type="screen4x3"/>
  <p:notesSz cx="7010400" cy="92964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6500"/>
    <a:srgbClr val="000066"/>
    <a:srgbClr val="003399"/>
    <a:srgbClr val="242E88"/>
    <a:srgbClr val="0000FF"/>
    <a:srgbClr val="000048"/>
    <a:srgbClr val="0033CC"/>
    <a:srgbClr val="C44F00"/>
    <a:srgbClr val="FFCC00"/>
    <a:srgbClr val="15213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709" autoAdjust="0"/>
  </p:normalViewPr>
  <p:slideViewPr>
    <p:cSldViewPr>
      <p:cViewPr>
        <p:scale>
          <a:sx n="60" d="100"/>
          <a:sy n="60" d="100"/>
        </p:scale>
        <p:origin x="-1140" y="16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817" tIns="46909" rIns="93817" bIns="4690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817" tIns="46909" rIns="93817" bIns="46909" rtlCol="0"/>
          <a:lstStyle>
            <a:lvl1pPr algn="r">
              <a:defRPr sz="1200"/>
            </a:lvl1pPr>
          </a:lstStyle>
          <a:p>
            <a:fld id="{BCA14F15-6387-411B-855B-A8CC68D43CD1}" type="datetimeFigureOut">
              <a:rPr lang="es-ES" smtClean="0"/>
              <a:pPr/>
              <a:t>03/06/2009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98688" y="696913"/>
            <a:ext cx="2613025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817" tIns="46909" rIns="93817" bIns="46909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817" tIns="46909" rIns="93817" bIns="46909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817" tIns="46909" rIns="93817" bIns="4690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817" tIns="46909" rIns="93817" bIns="46909" rtlCol="0" anchor="b"/>
          <a:lstStyle>
            <a:lvl1pPr algn="r">
              <a:defRPr sz="1200"/>
            </a:lvl1pPr>
          </a:lstStyle>
          <a:p>
            <a:fld id="{D5D919B6-5F85-427C-B07D-535C4213FAC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4165-811B-4EFD-B988-242B5FD9219B}" type="datetimeFigureOut">
              <a:rPr lang="es-ES" smtClean="0"/>
              <a:pPr/>
              <a:t>03/06/2009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791A6-C60E-4705-B183-0543A1358A8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Freeform 2"/>
          <p:cNvSpPr>
            <a:spLocks noEditPoints="1"/>
          </p:cNvSpPr>
          <p:nvPr userDrawn="1"/>
        </p:nvSpPr>
        <p:spPr bwMode="auto">
          <a:xfrm flipV="1">
            <a:off x="-24" y="0"/>
            <a:ext cx="1071570" cy="9144000"/>
          </a:xfrm>
          <a:custGeom>
            <a:avLst/>
            <a:gdLst/>
            <a:ahLst/>
            <a:cxnLst>
              <a:cxn ang="0">
                <a:pos x="178" y="3168"/>
              </a:cxn>
              <a:cxn ang="0">
                <a:pos x="124" y="3168"/>
              </a:cxn>
              <a:cxn ang="0">
                <a:pos x="0" y="685"/>
              </a:cxn>
              <a:cxn ang="0">
                <a:pos x="0" y="0"/>
              </a:cxn>
              <a:cxn ang="0">
                <a:pos x="418" y="0"/>
              </a:cxn>
              <a:cxn ang="0">
                <a:pos x="178" y="3168"/>
              </a:cxn>
              <a:cxn ang="0">
                <a:pos x="124" y="3168"/>
              </a:cxn>
              <a:cxn ang="0">
                <a:pos x="0" y="685"/>
              </a:cxn>
              <a:cxn ang="0">
                <a:pos x="0" y="3168"/>
              </a:cxn>
              <a:cxn ang="0">
                <a:pos x="124" y="3168"/>
              </a:cxn>
            </a:cxnLst>
            <a:rect l="0" t="0" r="r" b="b"/>
            <a:pathLst>
              <a:path w="630" h="3168">
                <a:moveTo>
                  <a:pt x="178" y="3168"/>
                </a:moveTo>
                <a:cubicBezTo>
                  <a:pt x="124" y="3168"/>
                  <a:pt x="124" y="3168"/>
                  <a:pt x="124" y="3168"/>
                </a:cubicBezTo>
                <a:cubicBezTo>
                  <a:pt x="0" y="685"/>
                  <a:pt x="0" y="685"/>
                  <a:pt x="0" y="685"/>
                </a:cubicBezTo>
                <a:cubicBezTo>
                  <a:pt x="0" y="0"/>
                  <a:pt x="0" y="0"/>
                  <a:pt x="0" y="0"/>
                </a:cubicBezTo>
                <a:cubicBezTo>
                  <a:pt x="418" y="0"/>
                  <a:pt x="418" y="0"/>
                  <a:pt x="418" y="0"/>
                </a:cubicBezTo>
                <a:cubicBezTo>
                  <a:pt x="476" y="384"/>
                  <a:pt x="630" y="1741"/>
                  <a:pt x="178" y="3168"/>
                </a:cubicBezTo>
                <a:close/>
                <a:moveTo>
                  <a:pt x="124" y="3168"/>
                </a:moveTo>
                <a:cubicBezTo>
                  <a:pt x="0" y="685"/>
                  <a:pt x="0" y="685"/>
                  <a:pt x="0" y="685"/>
                </a:cubicBezTo>
                <a:cubicBezTo>
                  <a:pt x="0" y="3168"/>
                  <a:pt x="0" y="3168"/>
                  <a:pt x="0" y="3168"/>
                </a:cubicBezTo>
                <a:lnTo>
                  <a:pt x="124" y="3168"/>
                </a:lnTo>
                <a:close/>
              </a:path>
            </a:pathLst>
          </a:custGeom>
          <a:gradFill rotWithShape="1">
            <a:gsLst>
              <a:gs pos="0">
                <a:srgbClr val="EFB32F"/>
              </a:gs>
              <a:gs pos="100000">
                <a:srgbClr val="EF792F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52" name="Freeform 4"/>
          <p:cNvSpPr>
            <a:spLocks/>
          </p:cNvSpPr>
          <p:nvPr/>
        </p:nvSpPr>
        <p:spPr bwMode="auto">
          <a:xfrm flipV="1">
            <a:off x="28670" y="-32"/>
            <a:ext cx="780353" cy="9072000"/>
          </a:xfrm>
          <a:custGeom>
            <a:avLst/>
            <a:gdLst/>
            <a:ahLst/>
            <a:cxnLst>
              <a:cxn ang="0">
                <a:pos x="160" y="0"/>
              </a:cxn>
              <a:cxn ang="0">
                <a:pos x="0" y="3164"/>
              </a:cxn>
            </a:cxnLst>
            <a:rect l="0" t="0" r="r" b="b"/>
            <a:pathLst>
              <a:path w="430" h="3164">
                <a:moveTo>
                  <a:pt x="160" y="0"/>
                </a:moveTo>
                <a:cubicBezTo>
                  <a:pt x="430" y="1502"/>
                  <a:pt x="90" y="2850"/>
                  <a:pt x="0" y="3164"/>
                </a:cubicBezTo>
              </a:path>
            </a:pathLst>
          </a:custGeom>
          <a:noFill/>
          <a:ln w="6350">
            <a:solidFill>
              <a:srgbClr val="FFFFF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53" name="Freeform 5"/>
          <p:cNvSpPr>
            <a:spLocks/>
          </p:cNvSpPr>
          <p:nvPr/>
        </p:nvSpPr>
        <p:spPr bwMode="auto">
          <a:xfrm flipV="1">
            <a:off x="200946" y="-32"/>
            <a:ext cx="656920" cy="9072000"/>
          </a:xfrm>
          <a:custGeom>
            <a:avLst/>
            <a:gdLst/>
            <a:ahLst/>
            <a:cxnLst>
              <a:cxn ang="0">
                <a:pos x="42" y="0"/>
              </a:cxn>
              <a:cxn ang="0">
                <a:pos x="0" y="3164"/>
              </a:cxn>
            </a:cxnLst>
            <a:rect l="0" t="0" r="r" b="b"/>
            <a:pathLst>
              <a:path w="362" h="3164">
                <a:moveTo>
                  <a:pt x="42" y="0"/>
                </a:moveTo>
                <a:cubicBezTo>
                  <a:pt x="362" y="1456"/>
                  <a:pt x="90" y="2791"/>
                  <a:pt x="0" y="3164"/>
                </a:cubicBezTo>
              </a:path>
            </a:pathLst>
          </a:custGeom>
          <a:noFill/>
          <a:ln w="6350">
            <a:solidFill>
              <a:srgbClr val="FFFFF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54" name="Freeform 6"/>
          <p:cNvSpPr>
            <a:spLocks/>
          </p:cNvSpPr>
          <p:nvPr/>
        </p:nvSpPr>
        <p:spPr bwMode="auto">
          <a:xfrm flipV="1">
            <a:off x="276965" y="-32"/>
            <a:ext cx="693269" cy="9072000"/>
          </a:xfrm>
          <a:custGeom>
            <a:avLst/>
            <a:gdLst/>
            <a:ahLst/>
            <a:cxnLst>
              <a:cxn ang="0">
                <a:pos x="80" y="0"/>
              </a:cxn>
              <a:cxn ang="0">
                <a:pos x="0" y="3164"/>
              </a:cxn>
            </a:cxnLst>
            <a:rect l="0" t="0" r="r" b="b"/>
            <a:pathLst>
              <a:path w="382" h="3164">
                <a:moveTo>
                  <a:pt x="80" y="0"/>
                </a:moveTo>
                <a:cubicBezTo>
                  <a:pt x="382" y="1458"/>
                  <a:pt x="96" y="2789"/>
                  <a:pt x="0" y="3164"/>
                </a:cubicBezTo>
              </a:path>
            </a:pathLst>
          </a:custGeom>
          <a:noFill/>
          <a:ln w="6350">
            <a:solidFill>
              <a:srgbClr val="EFB32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55" name="Freeform 7"/>
          <p:cNvSpPr>
            <a:spLocks/>
          </p:cNvSpPr>
          <p:nvPr/>
        </p:nvSpPr>
        <p:spPr bwMode="auto">
          <a:xfrm flipV="1">
            <a:off x="-90087" y="-32"/>
            <a:ext cx="700463" cy="9072000"/>
          </a:xfrm>
          <a:custGeom>
            <a:avLst/>
            <a:gdLst/>
            <a:ahLst/>
            <a:cxnLst>
              <a:cxn ang="0">
                <a:pos x="87" y="0"/>
              </a:cxn>
              <a:cxn ang="0">
                <a:pos x="0" y="3164"/>
              </a:cxn>
            </a:cxnLst>
            <a:rect l="0" t="0" r="r" b="b"/>
            <a:pathLst>
              <a:path w="386" h="3164">
                <a:moveTo>
                  <a:pt x="87" y="0"/>
                </a:moveTo>
                <a:cubicBezTo>
                  <a:pt x="386" y="1461"/>
                  <a:pt x="95" y="2793"/>
                  <a:pt x="0" y="3164"/>
                </a:cubicBezTo>
              </a:path>
            </a:pathLst>
          </a:custGeom>
          <a:noFill/>
          <a:ln w="6350">
            <a:solidFill>
              <a:srgbClr val="FFFFFE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56" name="Freeform 8"/>
          <p:cNvSpPr>
            <a:spLocks/>
          </p:cNvSpPr>
          <p:nvPr/>
        </p:nvSpPr>
        <p:spPr bwMode="auto">
          <a:xfrm flipV="1">
            <a:off x="99474" y="-32"/>
            <a:ext cx="691376" cy="9072000"/>
          </a:xfrm>
          <a:custGeom>
            <a:avLst/>
            <a:gdLst/>
            <a:ahLst/>
            <a:cxnLst>
              <a:cxn ang="0">
                <a:pos x="79" y="0"/>
              </a:cxn>
              <a:cxn ang="0">
                <a:pos x="0" y="3164"/>
              </a:cxn>
            </a:cxnLst>
            <a:rect l="0" t="0" r="r" b="b"/>
            <a:pathLst>
              <a:path w="381" h="3164">
                <a:moveTo>
                  <a:pt x="79" y="0"/>
                </a:moveTo>
                <a:cubicBezTo>
                  <a:pt x="381" y="1458"/>
                  <a:pt x="95" y="2789"/>
                  <a:pt x="0" y="3164"/>
                </a:cubicBezTo>
              </a:path>
            </a:pathLst>
          </a:custGeom>
          <a:noFill/>
          <a:ln w="6350">
            <a:solidFill>
              <a:srgbClr val="EFB32F"/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57" name="Freeform 9"/>
          <p:cNvSpPr>
            <a:spLocks/>
          </p:cNvSpPr>
          <p:nvPr userDrawn="1"/>
        </p:nvSpPr>
        <p:spPr bwMode="auto">
          <a:xfrm flipV="1">
            <a:off x="4643446" y="285720"/>
            <a:ext cx="1873250" cy="9601200"/>
          </a:xfrm>
          <a:custGeom>
            <a:avLst/>
            <a:gdLst/>
            <a:ahLst/>
            <a:cxnLst>
              <a:cxn ang="0">
                <a:pos x="401" y="0"/>
              </a:cxn>
              <a:cxn ang="0">
                <a:pos x="0" y="0"/>
              </a:cxn>
              <a:cxn ang="0">
                <a:pos x="0" y="3168"/>
              </a:cxn>
              <a:cxn ang="0">
                <a:pos x="165" y="3168"/>
              </a:cxn>
              <a:cxn ang="0">
                <a:pos x="401" y="0"/>
              </a:cxn>
            </a:cxnLst>
            <a:rect l="0" t="0" r="r" b="b"/>
            <a:pathLst>
              <a:path w="616" h="3168">
                <a:moveTo>
                  <a:pt x="401" y="0"/>
                </a:moveTo>
                <a:cubicBezTo>
                  <a:pt x="0" y="0"/>
                  <a:pt x="0" y="0"/>
                  <a:pt x="0" y="0"/>
                </a:cubicBezTo>
                <a:cubicBezTo>
                  <a:pt x="0" y="3168"/>
                  <a:pt x="0" y="3168"/>
                  <a:pt x="0" y="3168"/>
                </a:cubicBezTo>
                <a:cubicBezTo>
                  <a:pt x="165" y="3168"/>
                  <a:pt x="165" y="3168"/>
                  <a:pt x="165" y="3168"/>
                </a:cubicBezTo>
                <a:cubicBezTo>
                  <a:pt x="616" y="1736"/>
                  <a:pt x="458" y="375"/>
                  <a:pt x="401" y="0"/>
                </a:cubicBezTo>
                <a:close/>
              </a:path>
            </a:pathLst>
          </a:custGeom>
          <a:solidFill>
            <a:srgbClr val="2E3640"/>
          </a:solidFill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2058" name="Group 10"/>
          <p:cNvGrpSpPr>
            <a:grpSpLocks/>
          </p:cNvGrpSpPr>
          <p:nvPr userDrawn="1"/>
        </p:nvGrpSpPr>
        <p:grpSpPr bwMode="auto">
          <a:xfrm flipV="1">
            <a:off x="5080009" y="285720"/>
            <a:ext cx="1509712" cy="9601200"/>
            <a:chOff x="1047" y="360"/>
            <a:chExt cx="2378" cy="15120"/>
          </a:xfrm>
        </p:grpSpPr>
        <p:sp>
          <p:nvSpPr>
            <p:cNvPr id="2059" name="Freeform 11"/>
            <p:cNvSpPr>
              <a:spLocks/>
            </p:cNvSpPr>
            <p:nvPr/>
          </p:nvSpPr>
          <p:spPr bwMode="auto">
            <a:xfrm>
              <a:off x="1047" y="360"/>
              <a:ext cx="2061" cy="15120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0" y="3164"/>
                </a:cxn>
              </a:cxnLst>
              <a:rect l="0" t="0" r="r" b="b"/>
              <a:pathLst>
                <a:path w="430" h="3164">
                  <a:moveTo>
                    <a:pt x="160" y="0"/>
                  </a:moveTo>
                  <a:cubicBezTo>
                    <a:pt x="430" y="1502"/>
                    <a:pt x="90" y="2850"/>
                    <a:pt x="0" y="3164"/>
                  </a:cubicBezTo>
                </a:path>
              </a:pathLst>
            </a:custGeom>
            <a:noFill/>
            <a:ln w="6350">
              <a:solidFill>
                <a:srgbClr val="FFFFFE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60" name="Freeform 12"/>
            <p:cNvSpPr>
              <a:spLocks/>
            </p:cNvSpPr>
            <p:nvPr/>
          </p:nvSpPr>
          <p:spPr bwMode="auto">
            <a:xfrm>
              <a:off x="1503" y="360"/>
              <a:ext cx="1735" cy="15120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3164"/>
                </a:cxn>
              </a:cxnLst>
              <a:rect l="0" t="0" r="r" b="b"/>
              <a:pathLst>
                <a:path w="362" h="3164">
                  <a:moveTo>
                    <a:pt x="42" y="0"/>
                  </a:moveTo>
                  <a:cubicBezTo>
                    <a:pt x="362" y="1456"/>
                    <a:pt x="90" y="2791"/>
                    <a:pt x="0" y="3164"/>
                  </a:cubicBezTo>
                </a:path>
              </a:pathLst>
            </a:custGeom>
            <a:noFill/>
            <a:ln w="6350">
              <a:solidFill>
                <a:srgbClr val="FFFFFE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61" name="Freeform 13"/>
            <p:cNvSpPr>
              <a:spLocks/>
            </p:cNvSpPr>
            <p:nvPr/>
          </p:nvSpPr>
          <p:spPr bwMode="auto">
            <a:xfrm>
              <a:off x="1594" y="360"/>
              <a:ext cx="1831" cy="15120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0" y="3164"/>
                </a:cxn>
              </a:cxnLst>
              <a:rect l="0" t="0" r="r" b="b"/>
              <a:pathLst>
                <a:path w="382" h="3164">
                  <a:moveTo>
                    <a:pt x="80" y="0"/>
                  </a:moveTo>
                  <a:cubicBezTo>
                    <a:pt x="382" y="1458"/>
                    <a:pt x="96" y="2789"/>
                    <a:pt x="0" y="3164"/>
                  </a:cubicBezTo>
                </a:path>
              </a:pathLst>
            </a:custGeom>
            <a:noFill/>
            <a:ln w="6350">
              <a:solidFill>
                <a:srgbClr val="EFB32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62" name="Freeform 14"/>
            <p:cNvSpPr>
              <a:spLocks/>
            </p:cNvSpPr>
            <p:nvPr/>
          </p:nvSpPr>
          <p:spPr bwMode="auto">
            <a:xfrm>
              <a:off x="1393" y="360"/>
              <a:ext cx="1850" cy="15120"/>
            </a:xfrm>
            <a:custGeom>
              <a:avLst/>
              <a:gdLst/>
              <a:ahLst/>
              <a:cxnLst>
                <a:cxn ang="0">
                  <a:pos x="87" y="0"/>
                </a:cxn>
                <a:cxn ang="0">
                  <a:pos x="0" y="3164"/>
                </a:cxn>
              </a:cxnLst>
              <a:rect l="0" t="0" r="r" b="b"/>
              <a:pathLst>
                <a:path w="386" h="3164">
                  <a:moveTo>
                    <a:pt x="87" y="0"/>
                  </a:moveTo>
                  <a:cubicBezTo>
                    <a:pt x="386" y="1461"/>
                    <a:pt x="95" y="2793"/>
                    <a:pt x="0" y="3164"/>
                  </a:cubicBezTo>
                </a:path>
              </a:pathLst>
            </a:custGeom>
            <a:noFill/>
            <a:ln w="6350">
              <a:solidFill>
                <a:srgbClr val="FFFFFE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63" name="Freeform 15"/>
            <p:cNvSpPr>
              <a:spLocks/>
            </p:cNvSpPr>
            <p:nvPr/>
          </p:nvSpPr>
          <p:spPr bwMode="auto">
            <a:xfrm>
              <a:off x="1234" y="360"/>
              <a:ext cx="1826" cy="15120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0" y="3164"/>
                </a:cxn>
              </a:cxnLst>
              <a:rect l="0" t="0" r="r" b="b"/>
              <a:pathLst>
                <a:path w="381" h="3164">
                  <a:moveTo>
                    <a:pt x="79" y="0"/>
                  </a:moveTo>
                  <a:cubicBezTo>
                    <a:pt x="381" y="1458"/>
                    <a:pt x="95" y="2789"/>
                    <a:pt x="0" y="3164"/>
                  </a:cubicBezTo>
                </a:path>
              </a:pathLst>
            </a:custGeom>
            <a:noFill/>
            <a:ln w="6350">
              <a:solidFill>
                <a:srgbClr val="EFB32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2064" name="Group 16"/>
          <p:cNvGrpSpPr>
            <a:grpSpLocks/>
          </p:cNvGrpSpPr>
          <p:nvPr userDrawn="1"/>
        </p:nvGrpSpPr>
        <p:grpSpPr bwMode="auto">
          <a:xfrm>
            <a:off x="3143248" y="-457200"/>
            <a:ext cx="1368425" cy="9601200"/>
            <a:chOff x="22224" y="360"/>
            <a:chExt cx="2157" cy="15120"/>
          </a:xfrm>
        </p:grpSpPr>
        <p:sp>
          <p:nvSpPr>
            <p:cNvPr id="2065" name="Freeform 17"/>
            <p:cNvSpPr>
              <a:spLocks/>
            </p:cNvSpPr>
            <p:nvPr/>
          </p:nvSpPr>
          <p:spPr bwMode="auto">
            <a:xfrm>
              <a:off x="22224" y="360"/>
              <a:ext cx="1855" cy="15120"/>
            </a:xfrm>
            <a:custGeom>
              <a:avLst/>
              <a:gdLst/>
              <a:ahLst/>
              <a:cxnLst>
                <a:cxn ang="0">
                  <a:pos x="101" y="0"/>
                </a:cxn>
                <a:cxn ang="0">
                  <a:pos x="0" y="3172"/>
                </a:cxn>
              </a:cxnLst>
              <a:rect l="0" t="0" r="r" b="b"/>
              <a:pathLst>
                <a:path w="387" h="3172">
                  <a:moveTo>
                    <a:pt x="101" y="0"/>
                  </a:moveTo>
                  <a:cubicBezTo>
                    <a:pt x="387" y="1404"/>
                    <a:pt x="122" y="2697"/>
                    <a:pt x="0" y="3172"/>
                  </a:cubicBezTo>
                </a:path>
              </a:pathLst>
            </a:custGeom>
            <a:noFill/>
            <a:ln w="6350">
              <a:solidFill>
                <a:srgbClr val="FFFFFE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66" name="Freeform 18"/>
            <p:cNvSpPr>
              <a:spLocks/>
            </p:cNvSpPr>
            <p:nvPr/>
          </p:nvSpPr>
          <p:spPr bwMode="auto">
            <a:xfrm>
              <a:off x="22579" y="360"/>
              <a:ext cx="1601" cy="151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3172"/>
                </a:cxn>
              </a:cxnLst>
              <a:rect l="0" t="0" r="r" b="b"/>
              <a:pathLst>
                <a:path w="334" h="3172">
                  <a:moveTo>
                    <a:pt x="0" y="0"/>
                  </a:moveTo>
                  <a:cubicBezTo>
                    <a:pt x="334" y="1375"/>
                    <a:pt x="126" y="2664"/>
                    <a:pt x="16" y="3172"/>
                  </a:cubicBezTo>
                </a:path>
              </a:pathLst>
            </a:custGeom>
            <a:noFill/>
            <a:ln w="6350">
              <a:solidFill>
                <a:srgbClr val="FFFFFE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67" name="Freeform 19"/>
            <p:cNvSpPr>
              <a:spLocks/>
            </p:cNvSpPr>
            <p:nvPr/>
          </p:nvSpPr>
          <p:spPr bwMode="auto">
            <a:xfrm>
              <a:off x="22756" y="360"/>
              <a:ext cx="1625" cy="15120"/>
            </a:xfrm>
            <a:custGeom>
              <a:avLst/>
              <a:gdLst/>
              <a:ahLst/>
              <a:cxnLst>
                <a:cxn ang="0">
                  <a:pos x="21" y="0"/>
                </a:cxn>
                <a:cxn ang="0">
                  <a:pos x="0" y="3172"/>
                </a:cxn>
              </a:cxnLst>
              <a:rect l="0" t="0" r="r" b="b"/>
              <a:pathLst>
                <a:path w="339" h="3172">
                  <a:moveTo>
                    <a:pt x="21" y="0"/>
                  </a:moveTo>
                  <a:cubicBezTo>
                    <a:pt x="339" y="1377"/>
                    <a:pt x="116" y="2664"/>
                    <a:pt x="0" y="3172"/>
                  </a:cubicBezTo>
                </a:path>
              </a:pathLst>
            </a:custGeom>
            <a:noFill/>
            <a:ln w="6350">
              <a:solidFill>
                <a:srgbClr val="EFB32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68" name="Freeform 20"/>
            <p:cNvSpPr>
              <a:spLocks/>
            </p:cNvSpPr>
            <p:nvPr/>
          </p:nvSpPr>
          <p:spPr bwMode="auto">
            <a:xfrm>
              <a:off x="22555" y="360"/>
              <a:ext cx="1644" cy="15120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0" y="3172"/>
                </a:cxn>
              </a:cxnLst>
              <a:rect l="0" t="0" r="r" b="b"/>
              <a:pathLst>
                <a:path w="343" h="3172">
                  <a:moveTo>
                    <a:pt x="28" y="0"/>
                  </a:moveTo>
                  <a:cubicBezTo>
                    <a:pt x="343" y="1379"/>
                    <a:pt x="117" y="2666"/>
                    <a:pt x="0" y="3172"/>
                  </a:cubicBezTo>
                </a:path>
              </a:pathLst>
            </a:custGeom>
            <a:noFill/>
            <a:ln w="6350">
              <a:solidFill>
                <a:srgbClr val="FFFFFE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69" name="Freeform 21"/>
            <p:cNvSpPr>
              <a:spLocks/>
            </p:cNvSpPr>
            <p:nvPr/>
          </p:nvSpPr>
          <p:spPr bwMode="auto">
            <a:xfrm>
              <a:off x="22397" y="360"/>
              <a:ext cx="1620" cy="15120"/>
            </a:xfrm>
            <a:custGeom>
              <a:avLst/>
              <a:gdLst/>
              <a:ahLst/>
              <a:cxnLst>
                <a:cxn ang="0">
                  <a:pos x="20" y="0"/>
                </a:cxn>
                <a:cxn ang="0">
                  <a:pos x="0" y="3172"/>
                </a:cxn>
              </a:cxnLst>
              <a:rect l="0" t="0" r="r" b="b"/>
              <a:pathLst>
                <a:path w="338" h="3172">
                  <a:moveTo>
                    <a:pt x="20" y="0"/>
                  </a:moveTo>
                  <a:cubicBezTo>
                    <a:pt x="338" y="1378"/>
                    <a:pt x="116" y="2664"/>
                    <a:pt x="0" y="3172"/>
                  </a:cubicBezTo>
                </a:path>
              </a:pathLst>
            </a:custGeom>
            <a:noFill/>
            <a:ln w="6350">
              <a:solidFill>
                <a:srgbClr val="EFB32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070" name="Freeform 22"/>
          <p:cNvSpPr>
            <a:spLocks noEditPoints="1"/>
          </p:cNvSpPr>
          <p:nvPr userDrawn="1"/>
        </p:nvSpPr>
        <p:spPr bwMode="auto">
          <a:xfrm>
            <a:off x="1500174" y="0"/>
            <a:ext cx="1917700" cy="9601200"/>
          </a:xfrm>
          <a:custGeom>
            <a:avLst/>
            <a:gdLst/>
            <a:ahLst/>
            <a:cxnLst>
              <a:cxn ang="0">
                <a:pos x="178" y="3168"/>
              </a:cxn>
              <a:cxn ang="0">
                <a:pos x="124" y="3168"/>
              </a:cxn>
              <a:cxn ang="0">
                <a:pos x="0" y="685"/>
              </a:cxn>
              <a:cxn ang="0">
                <a:pos x="0" y="0"/>
              </a:cxn>
              <a:cxn ang="0">
                <a:pos x="418" y="0"/>
              </a:cxn>
              <a:cxn ang="0">
                <a:pos x="178" y="3168"/>
              </a:cxn>
              <a:cxn ang="0">
                <a:pos x="124" y="3168"/>
              </a:cxn>
              <a:cxn ang="0">
                <a:pos x="0" y="685"/>
              </a:cxn>
              <a:cxn ang="0">
                <a:pos x="0" y="3168"/>
              </a:cxn>
              <a:cxn ang="0">
                <a:pos x="124" y="3168"/>
              </a:cxn>
            </a:cxnLst>
            <a:rect l="0" t="0" r="r" b="b"/>
            <a:pathLst>
              <a:path w="630" h="3168">
                <a:moveTo>
                  <a:pt x="178" y="3168"/>
                </a:moveTo>
                <a:cubicBezTo>
                  <a:pt x="124" y="3168"/>
                  <a:pt x="124" y="3168"/>
                  <a:pt x="124" y="3168"/>
                </a:cubicBezTo>
                <a:cubicBezTo>
                  <a:pt x="0" y="685"/>
                  <a:pt x="0" y="685"/>
                  <a:pt x="0" y="685"/>
                </a:cubicBezTo>
                <a:cubicBezTo>
                  <a:pt x="0" y="0"/>
                  <a:pt x="0" y="0"/>
                  <a:pt x="0" y="0"/>
                </a:cubicBezTo>
                <a:cubicBezTo>
                  <a:pt x="418" y="0"/>
                  <a:pt x="418" y="0"/>
                  <a:pt x="418" y="0"/>
                </a:cubicBezTo>
                <a:cubicBezTo>
                  <a:pt x="476" y="384"/>
                  <a:pt x="630" y="1741"/>
                  <a:pt x="178" y="3168"/>
                </a:cubicBezTo>
                <a:close/>
                <a:moveTo>
                  <a:pt x="124" y="3168"/>
                </a:moveTo>
                <a:cubicBezTo>
                  <a:pt x="0" y="685"/>
                  <a:pt x="0" y="685"/>
                  <a:pt x="0" y="685"/>
                </a:cubicBezTo>
                <a:cubicBezTo>
                  <a:pt x="0" y="3168"/>
                  <a:pt x="0" y="3168"/>
                  <a:pt x="0" y="3168"/>
                </a:cubicBezTo>
                <a:lnTo>
                  <a:pt x="124" y="3168"/>
                </a:lnTo>
                <a:close/>
              </a:path>
            </a:pathLst>
          </a:custGeom>
          <a:gradFill rotWithShape="1">
            <a:gsLst>
              <a:gs pos="0">
                <a:srgbClr val="EFB32F"/>
              </a:gs>
              <a:gs pos="100000">
                <a:srgbClr val="EF792F"/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2071" name="Group 23"/>
          <p:cNvGrpSpPr>
            <a:grpSpLocks/>
          </p:cNvGrpSpPr>
          <p:nvPr userDrawn="1"/>
        </p:nvGrpSpPr>
        <p:grpSpPr bwMode="auto">
          <a:xfrm>
            <a:off x="1997062" y="0"/>
            <a:ext cx="1509712" cy="9601200"/>
            <a:chOff x="1143" y="360"/>
            <a:chExt cx="2377" cy="15120"/>
          </a:xfrm>
        </p:grpSpPr>
        <p:sp>
          <p:nvSpPr>
            <p:cNvPr id="2072" name="Freeform 24"/>
            <p:cNvSpPr>
              <a:spLocks/>
            </p:cNvSpPr>
            <p:nvPr/>
          </p:nvSpPr>
          <p:spPr bwMode="auto">
            <a:xfrm>
              <a:off x="1143" y="360"/>
              <a:ext cx="2061" cy="15120"/>
            </a:xfrm>
            <a:custGeom>
              <a:avLst/>
              <a:gdLst/>
              <a:ahLst/>
              <a:cxnLst>
                <a:cxn ang="0">
                  <a:pos x="160" y="0"/>
                </a:cxn>
                <a:cxn ang="0">
                  <a:pos x="0" y="3164"/>
                </a:cxn>
              </a:cxnLst>
              <a:rect l="0" t="0" r="r" b="b"/>
              <a:pathLst>
                <a:path w="430" h="3164">
                  <a:moveTo>
                    <a:pt x="160" y="0"/>
                  </a:moveTo>
                  <a:cubicBezTo>
                    <a:pt x="430" y="1502"/>
                    <a:pt x="90" y="2850"/>
                    <a:pt x="0" y="3164"/>
                  </a:cubicBezTo>
                </a:path>
              </a:pathLst>
            </a:custGeom>
            <a:noFill/>
            <a:ln w="6350">
              <a:solidFill>
                <a:srgbClr val="FFFFFE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73" name="Freeform 25"/>
            <p:cNvSpPr>
              <a:spLocks/>
            </p:cNvSpPr>
            <p:nvPr/>
          </p:nvSpPr>
          <p:spPr bwMode="auto">
            <a:xfrm>
              <a:off x="1598" y="360"/>
              <a:ext cx="1735" cy="15120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0" y="3164"/>
                </a:cxn>
              </a:cxnLst>
              <a:rect l="0" t="0" r="r" b="b"/>
              <a:pathLst>
                <a:path w="362" h="3164">
                  <a:moveTo>
                    <a:pt x="42" y="0"/>
                  </a:moveTo>
                  <a:cubicBezTo>
                    <a:pt x="362" y="1456"/>
                    <a:pt x="90" y="2791"/>
                    <a:pt x="0" y="3164"/>
                  </a:cubicBezTo>
                </a:path>
              </a:pathLst>
            </a:custGeom>
            <a:noFill/>
            <a:ln w="6350">
              <a:solidFill>
                <a:srgbClr val="FFFFFE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74" name="Freeform 26"/>
            <p:cNvSpPr>
              <a:spLocks/>
            </p:cNvSpPr>
            <p:nvPr/>
          </p:nvSpPr>
          <p:spPr bwMode="auto">
            <a:xfrm>
              <a:off x="1689" y="360"/>
              <a:ext cx="1831" cy="15120"/>
            </a:xfrm>
            <a:custGeom>
              <a:avLst/>
              <a:gdLst/>
              <a:ahLst/>
              <a:cxnLst>
                <a:cxn ang="0">
                  <a:pos x="80" y="0"/>
                </a:cxn>
                <a:cxn ang="0">
                  <a:pos x="0" y="3164"/>
                </a:cxn>
              </a:cxnLst>
              <a:rect l="0" t="0" r="r" b="b"/>
              <a:pathLst>
                <a:path w="382" h="3164">
                  <a:moveTo>
                    <a:pt x="80" y="0"/>
                  </a:moveTo>
                  <a:cubicBezTo>
                    <a:pt x="382" y="1458"/>
                    <a:pt x="96" y="2789"/>
                    <a:pt x="0" y="3164"/>
                  </a:cubicBezTo>
                </a:path>
              </a:pathLst>
            </a:custGeom>
            <a:noFill/>
            <a:ln w="6350">
              <a:solidFill>
                <a:srgbClr val="EFB32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75" name="Freeform 27"/>
            <p:cNvSpPr>
              <a:spLocks/>
            </p:cNvSpPr>
            <p:nvPr/>
          </p:nvSpPr>
          <p:spPr bwMode="auto">
            <a:xfrm>
              <a:off x="1488" y="360"/>
              <a:ext cx="1850" cy="15120"/>
            </a:xfrm>
            <a:custGeom>
              <a:avLst/>
              <a:gdLst/>
              <a:ahLst/>
              <a:cxnLst>
                <a:cxn ang="0">
                  <a:pos x="87" y="0"/>
                </a:cxn>
                <a:cxn ang="0">
                  <a:pos x="0" y="3164"/>
                </a:cxn>
              </a:cxnLst>
              <a:rect l="0" t="0" r="r" b="b"/>
              <a:pathLst>
                <a:path w="386" h="3164">
                  <a:moveTo>
                    <a:pt x="87" y="0"/>
                  </a:moveTo>
                  <a:cubicBezTo>
                    <a:pt x="386" y="1461"/>
                    <a:pt x="95" y="2793"/>
                    <a:pt x="0" y="3164"/>
                  </a:cubicBezTo>
                </a:path>
              </a:pathLst>
            </a:custGeom>
            <a:noFill/>
            <a:ln w="6350">
              <a:solidFill>
                <a:srgbClr val="FFFFFE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76" name="Freeform 28"/>
            <p:cNvSpPr>
              <a:spLocks/>
            </p:cNvSpPr>
            <p:nvPr/>
          </p:nvSpPr>
          <p:spPr bwMode="auto">
            <a:xfrm>
              <a:off x="1330" y="360"/>
              <a:ext cx="1826" cy="15120"/>
            </a:xfrm>
            <a:custGeom>
              <a:avLst/>
              <a:gdLst/>
              <a:ahLst/>
              <a:cxnLst>
                <a:cxn ang="0">
                  <a:pos x="79" y="0"/>
                </a:cxn>
                <a:cxn ang="0">
                  <a:pos x="0" y="3164"/>
                </a:cxn>
              </a:cxnLst>
              <a:rect l="0" t="0" r="r" b="b"/>
              <a:pathLst>
                <a:path w="381" h="3164">
                  <a:moveTo>
                    <a:pt x="79" y="0"/>
                  </a:moveTo>
                  <a:cubicBezTo>
                    <a:pt x="381" y="1458"/>
                    <a:pt x="95" y="2789"/>
                    <a:pt x="0" y="3164"/>
                  </a:cubicBezTo>
                </a:path>
              </a:pathLst>
            </a:custGeom>
            <a:noFill/>
            <a:ln w="6350">
              <a:solidFill>
                <a:srgbClr val="EFB32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28 Grupo"/>
          <p:cNvGrpSpPr/>
          <p:nvPr userDrawn="1"/>
        </p:nvGrpSpPr>
        <p:grpSpPr>
          <a:xfrm>
            <a:off x="0" y="0"/>
            <a:ext cx="6858000" cy="9152467"/>
            <a:chOff x="0" y="0"/>
            <a:chExt cx="6858000" cy="9152467"/>
          </a:xfrm>
        </p:grpSpPr>
        <p:sp>
          <p:nvSpPr>
            <p:cNvPr id="30" name="29 Forma libre"/>
            <p:cNvSpPr>
              <a:spLocks/>
            </p:cNvSpPr>
            <p:nvPr/>
          </p:nvSpPr>
          <p:spPr bwMode="auto">
            <a:xfrm>
              <a:off x="0" y="8072462"/>
              <a:ext cx="6858000" cy="1080005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1066"/>
                </a:cxn>
                <a:cxn ang="0">
                  <a:pos x="0" y="1331"/>
                </a:cxn>
                <a:cxn ang="0">
                  <a:pos x="5760" y="1331"/>
                </a:cxn>
                <a:cxn ang="0">
                  <a:pos x="5760" y="0"/>
                </a:cxn>
                <a:cxn ang="0">
                  <a:pos x="0" y="1066"/>
                </a:cxn>
              </a:cxnLst>
              <a:rect l="0" t="0" r="0" b="0"/>
              <a:pathLst>
                <a:path w="5760" h="1331">
                  <a:moveTo>
                    <a:pt x="0" y="1066"/>
                  </a:moveTo>
                  <a:lnTo>
                    <a:pt x="0" y="1331"/>
                  </a:lnTo>
                  <a:lnTo>
                    <a:pt x="5760" y="1331"/>
                  </a:lnTo>
                  <a:lnTo>
                    <a:pt x="5760" y="0"/>
                  </a:lnTo>
                  <a:cubicBezTo>
                    <a:pt x="3220" y="1206"/>
                    <a:pt x="2250" y="1146"/>
                    <a:pt x="0" y="106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tx2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tx2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 w="9525">
              <a:noFill/>
              <a:miter lim="800000"/>
              <a:headEnd/>
              <a:tailEnd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1" name="30 Forma libre"/>
            <p:cNvSpPr>
              <a:spLocks/>
            </p:cNvSpPr>
            <p:nvPr/>
          </p:nvSpPr>
          <p:spPr bwMode="auto">
            <a:xfrm>
              <a:off x="5572140" y="0"/>
              <a:ext cx="1285860" cy="9144000"/>
            </a:xfrm>
            <a:custGeom>
              <a:avLst/>
              <a:gdLst>
                <a:gd name="connsiteX0" fmla="*/ 1914 w 1914"/>
                <a:gd name="connsiteY0" fmla="*/ 9 h 4329"/>
                <a:gd name="connsiteX1" fmla="*/ 1914 w 1914"/>
                <a:gd name="connsiteY1" fmla="*/ 4329 h 4329"/>
                <a:gd name="connsiteX2" fmla="*/ 204 w 1914"/>
                <a:gd name="connsiteY2" fmla="*/ 4327 h 4329"/>
                <a:gd name="connsiteX3" fmla="*/ 0 w 1914"/>
                <a:gd name="connsiteY3" fmla="*/ 0 h 4329"/>
                <a:gd name="connsiteX4" fmla="*/ 1914 w 1914"/>
                <a:gd name="connsiteY4" fmla="*/ 9 h 4329"/>
                <a:gd name="connsiteX0" fmla="*/ 1891 w 1914"/>
                <a:gd name="connsiteY0" fmla="*/ 2 h 4329"/>
                <a:gd name="connsiteX1" fmla="*/ 1914 w 1914"/>
                <a:gd name="connsiteY1" fmla="*/ 4329 h 4329"/>
                <a:gd name="connsiteX2" fmla="*/ 204 w 1914"/>
                <a:gd name="connsiteY2" fmla="*/ 4327 h 4329"/>
                <a:gd name="connsiteX3" fmla="*/ 0 w 1914"/>
                <a:gd name="connsiteY3" fmla="*/ 0 h 4329"/>
                <a:gd name="connsiteX4" fmla="*/ 1891 w 1914"/>
                <a:gd name="connsiteY4" fmla="*/ 2 h 4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4" h="4329">
                  <a:moveTo>
                    <a:pt x="1891" y="2"/>
                  </a:moveTo>
                  <a:cubicBezTo>
                    <a:pt x="1899" y="1444"/>
                    <a:pt x="1906" y="2887"/>
                    <a:pt x="1914" y="4329"/>
                  </a:cubicBezTo>
                  <a:lnTo>
                    <a:pt x="204" y="4327"/>
                  </a:lnTo>
                  <a:cubicBezTo>
                    <a:pt x="1288" y="3574"/>
                    <a:pt x="1608" y="1590"/>
                    <a:pt x="0" y="0"/>
                  </a:cubicBezTo>
                  <a:lnTo>
                    <a:pt x="1891" y="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tx2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tx2">
                    <a:lumMod val="60000"/>
                    <a:lumOff val="40000"/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9525">
              <a:noFill/>
              <a:miter lim="800000"/>
              <a:headEnd/>
              <a:tailEnd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5 Grupo"/>
          <p:cNvGrpSpPr/>
          <p:nvPr userDrawn="1"/>
        </p:nvGrpSpPr>
        <p:grpSpPr>
          <a:xfrm>
            <a:off x="0" y="0"/>
            <a:ext cx="6858000" cy="9152467"/>
            <a:chOff x="0" y="0"/>
            <a:chExt cx="6858000" cy="9152467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0" y="8072462"/>
              <a:ext cx="6858000" cy="1080005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1066"/>
                </a:cxn>
                <a:cxn ang="0">
                  <a:pos x="0" y="1331"/>
                </a:cxn>
                <a:cxn ang="0">
                  <a:pos x="5760" y="1331"/>
                </a:cxn>
                <a:cxn ang="0">
                  <a:pos x="5760" y="0"/>
                </a:cxn>
                <a:cxn ang="0">
                  <a:pos x="0" y="1066"/>
                </a:cxn>
              </a:cxnLst>
              <a:rect l="0" t="0" r="0" b="0"/>
              <a:pathLst>
                <a:path w="5760" h="1331">
                  <a:moveTo>
                    <a:pt x="0" y="1066"/>
                  </a:moveTo>
                  <a:lnTo>
                    <a:pt x="0" y="1331"/>
                  </a:lnTo>
                  <a:lnTo>
                    <a:pt x="5760" y="1331"/>
                  </a:lnTo>
                  <a:lnTo>
                    <a:pt x="5760" y="0"/>
                  </a:lnTo>
                  <a:cubicBezTo>
                    <a:pt x="3220" y="1206"/>
                    <a:pt x="2250" y="1146"/>
                    <a:pt x="0" y="106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tx2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tx2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 w="9525">
              <a:noFill/>
              <a:miter lim="800000"/>
              <a:headEnd/>
              <a:tailEnd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5572140" y="0"/>
              <a:ext cx="1285860" cy="9144000"/>
            </a:xfrm>
            <a:custGeom>
              <a:avLst/>
              <a:gdLst>
                <a:gd name="connsiteX0" fmla="*/ 1914 w 1914"/>
                <a:gd name="connsiteY0" fmla="*/ 9 h 4329"/>
                <a:gd name="connsiteX1" fmla="*/ 1914 w 1914"/>
                <a:gd name="connsiteY1" fmla="*/ 4329 h 4329"/>
                <a:gd name="connsiteX2" fmla="*/ 204 w 1914"/>
                <a:gd name="connsiteY2" fmla="*/ 4327 h 4329"/>
                <a:gd name="connsiteX3" fmla="*/ 0 w 1914"/>
                <a:gd name="connsiteY3" fmla="*/ 0 h 4329"/>
                <a:gd name="connsiteX4" fmla="*/ 1914 w 1914"/>
                <a:gd name="connsiteY4" fmla="*/ 9 h 4329"/>
                <a:gd name="connsiteX0" fmla="*/ 1891 w 1914"/>
                <a:gd name="connsiteY0" fmla="*/ 2 h 4329"/>
                <a:gd name="connsiteX1" fmla="*/ 1914 w 1914"/>
                <a:gd name="connsiteY1" fmla="*/ 4329 h 4329"/>
                <a:gd name="connsiteX2" fmla="*/ 204 w 1914"/>
                <a:gd name="connsiteY2" fmla="*/ 4327 h 4329"/>
                <a:gd name="connsiteX3" fmla="*/ 0 w 1914"/>
                <a:gd name="connsiteY3" fmla="*/ 0 h 4329"/>
                <a:gd name="connsiteX4" fmla="*/ 1891 w 1914"/>
                <a:gd name="connsiteY4" fmla="*/ 2 h 4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4" h="4329">
                  <a:moveTo>
                    <a:pt x="1891" y="2"/>
                  </a:moveTo>
                  <a:cubicBezTo>
                    <a:pt x="1899" y="1444"/>
                    <a:pt x="1906" y="2887"/>
                    <a:pt x="1914" y="4329"/>
                  </a:cubicBezTo>
                  <a:lnTo>
                    <a:pt x="204" y="4327"/>
                  </a:lnTo>
                  <a:cubicBezTo>
                    <a:pt x="1288" y="3574"/>
                    <a:pt x="1608" y="1590"/>
                    <a:pt x="0" y="0"/>
                  </a:cubicBezTo>
                  <a:lnTo>
                    <a:pt x="1891" y="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tx2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tx2">
                    <a:lumMod val="60000"/>
                    <a:lumOff val="40000"/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9525">
              <a:noFill/>
              <a:miter lim="800000"/>
              <a:headEnd/>
              <a:tailEnd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414" y="71406"/>
              <a:ext cx="1371982" cy="891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4165-811B-4EFD-B988-242B5FD9219B}" type="datetimeFigureOut">
              <a:rPr lang="es-ES" smtClean="0"/>
              <a:pPr/>
              <a:t>03/06/2009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791A6-C60E-4705-B183-0543A1358A8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4165-811B-4EFD-B988-242B5FD9219B}" type="datetimeFigureOut">
              <a:rPr lang="es-ES" smtClean="0"/>
              <a:pPr/>
              <a:t>03/06/2009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791A6-C60E-4705-B183-0543A1358A8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4165-811B-4EFD-B988-242B5FD9219B}" type="datetimeFigureOut">
              <a:rPr lang="es-ES" smtClean="0"/>
              <a:pPr/>
              <a:t>03/06/2009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791A6-C60E-4705-B183-0543A1358A8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4165-811B-4EFD-B988-242B5FD9219B}" type="datetimeFigureOut">
              <a:rPr lang="es-ES" smtClean="0"/>
              <a:pPr/>
              <a:t>03/06/2009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791A6-C60E-4705-B183-0543A1358A8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594165-811B-4EFD-B988-242B5FD9219B}" type="datetimeFigureOut">
              <a:rPr lang="es-ES" smtClean="0"/>
              <a:pPr/>
              <a:t>03/06/2009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8791A6-C60E-4705-B183-0543A1358A8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 Grupo"/>
          <p:cNvGrpSpPr/>
          <p:nvPr userDrawn="1"/>
        </p:nvGrpSpPr>
        <p:grpSpPr>
          <a:xfrm>
            <a:off x="0" y="0"/>
            <a:ext cx="6858000" cy="9152467"/>
            <a:chOff x="0" y="0"/>
            <a:chExt cx="6858000" cy="9152467"/>
          </a:xfrm>
        </p:grpSpPr>
        <p:sp>
          <p:nvSpPr>
            <p:cNvPr id="9" name="8 Forma libre"/>
            <p:cNvSpPr>
              <a:spLocks/>
            </p:cNvSpPr>
            <p:nvPr/>
          </p:nvSpPr>
          <p:spPr bwMode="auto">
            <a:xfrm>
              <a:off x="0" y="8072462"/>
              <a:ext cx="6858000" cy="1080005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1066"/>
                </a:cxn>
                <a:cxn ang="0">
                  <a:pos x="0" y="1331"/>
                </a:cxn>
                <a:cxn ang="0">
                  <a:pos x="5760" y="1331"/>
                </a:cxn>
                <a:cxn ang="0">
                  <a:pos x="5760" y="0"/>
                </a:cxn>
                <a:cxn ang="0">
                  <a:pos x="0" y="1066"/>
                </a:cxn>
              </a:cxnLst>
              <a:rect l="0" t="0" r="0" b="0"/>
              <a:pathLst>
                <a:path w="5760" h="1331">
                  <a:moveTo>
                    <a:pt x="0" y="1066"/>
                  </a:moveTo>
                  <a:lnTo>
                    <a:pt x="0" y="1331"/>
                  </a:lnTo>
                  <a:lnTo>
                    <a:pt x="5760" y="1331"/>
                  </a:lnTo>
                  <a:lnTo>
                    <a:pt x="5760" y="0"/>
                  </a:lnTo>
                  <a:cubicBezTo>
                    <a:pt x="3220" y="1206"/>
                    <a:pt x="2250" y="1146"/>
                    <a:pt x="0" y="106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tx2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tx2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 w="9525">
              <a:noFill/>
              <a:miter lim="800000"/>
              <a:headEnd/>
              <a:tailEnd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9 Forma libre"/>
            <p:cNvSpPr>
              <a:spLocks/>
            </p:cNvSpPr>
            <p:nvPr/>
          </p:nvSpPr>
          <p:spPr bwMode="auto">
            <a:xfrm>
              <a:off x="5572140" y="0"/>
              <a:ext cx="1285860" cy="9144000"/>
            </a:xfrm>
            <a:custGeom>
              <a:avLst/>
              <a:gdLst>
                <a:gd name="connsiteX0" fmla="*/ 1914 w 1914"/>
                <a:gd name="connsiteY0" fmla="*/ 9 h 4329"/>
                <a:gd name="connsiteX1" fmla="*/ 1914 w 1914"/>
                <a:gd name="connsiteY1" fmla="*/ 4329 h 4329"/>
                <a:gd name="connsiteX2" fmla="*/ 204 w 1914"/>
                <a:gd name="connsiteY2" fmla="*/ 4327 h 4329"/>
                <a:gd name="connsiteX3" fmla="*/ 0 w 1914"/>
                <a:gd name="connsiteY3" fmla="*/ 0 h 4329"/>
                <a:gd name="connsiteX4" fmla="*/ 1914 w 1914"/>
                <a:gd name="connsiteY4" fmla="*/ 9 h 4329"/>
                <a:gd name="connsiteX0" fmla="*/ 1891 w 1914"/>
                <a:gd name="connsiteY0" fmla="*/ 2 h 4329"/>
                <a:gd name="connsiteX1" fmla="*/ 1914 w 1914"/>
                <a:gd name="connsiteY1" fmla="*/ 4329 h 4329"/>
                <a:gd name="connsiteX2" fmla="*/ 204 w 1914"/>
                <a:gd name="connsiteY2" fmla="*/ 4327 h 4329"/>
                <a:gd name="connsiteX3" fmla="*/ 0 w 1914"/>
                <a:gd name="connsiteY3" fmla="*/ 0 h 4329"/>
                <a:gd name="connsiteX4" fmla="*/ 1891 w 1914"/>
                <a:gd name="connsiteY4" fmla="*/ 2 h 4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4" h="4329">
                  <a:moveTo>
                    <a:pt x="1891" y="2"/>
                  </a:moveTo>
                  <a:cubicBezTo>
                    <a:pt x="1899" y="1444"/>
                    <a:pt x="1906" y="2887"/>
                    <a:pt x="1914" y="4329"/>
                  </a:cubicBezTo>
                  <a:lnTo>
                    <a:pt x="204" y="4327"/>
                  </a:lnTo>
                  <a:cubicBezTo>
                    <a:pt x="1288" y="3574"/>
                    <a:pt x="1608" y="1590"/>
                    <a:pt x="0" y="0"/>
                  </a:cubicBezTo>
                  <a:lnTo>
                    <a:pt x="1891" y="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tx2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tx2">
                    <a:lumMod val="60000"/>
                    <a:lumOff val="40000"/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9525">
              <a:noFill/>
              <a:miter lim="800000"/>
              <a:headEnd/>
              <a:tailEnd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414" y="71406"/>
              <a:ext cx="1371982" cy="891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7 Grupo"/>
          <p:cNvGrpSpPr/>
          <p:nvPr userDrawn="1"/>
        </p:nvGrpSpPr>
        <p:grpSpPr>
          <a:xfrm>
            <a:off x="0" y="0"/>
            <a:ext cx="6858000" cy="9152467"/>
            <a:chOff x="0" y="0"/>
            <a:chExt cx="6858000" cy="9152467"/>
          </a:xfrm>
        </p:grpSpPr>
        <p:sp>
          <p:nvSpPr>
            <p:cNvPr id="9" name="8 Forma libre"/>
            <p:cNvSpPr>
              <a:spLocks/>
            </p:cNvSpPr>
            <p:nvPr/>
          </p:nvSpPr>
          <p:spPr bwMode="auto">
            <a:xfrm>
              <a:off x="0" y="8072462"/>
              <a:ext cx="6858000" cy="1080005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1066"/>
                </a:cxn>
                <a:cxn ang="0">
                  <a:pos x="0" y="1331"/>
                </a:cxn>
                <a:cxn ang="0">
                  <a:pos x="5760" y="1331"/>
                </a:cxn>
                <a:cxn ang="0">
                  <a:pos x="5760" y="0"/>
                </a:cxn>
                <a:cxn ang="0">
                  <a:pos x="0" y="1066"/>
                </a:cxn>
              </a:cxnLst>
              <a:rect l="0" t="0" r="0" b="0"/>
              <a:pathLst>
                <a:path w="5760" h="1331">
                  <a:moveTo>
                    <a:pt x="0" y="1066"/>
                  </a:moveTo>
                  <a:lnTo>
                    <a:pt x="0" y="1331"/>
                  </a:lnTo>
                  <a:lnTo>
                    <a:pt x="5760" y="1331"/>
                  </a:lnTo>
                  <a:lnTo>
                    <a:pt x="5760" y="0"/>
                  </a:lnTo>
                  <a:cubicBezTo>
                    <a:pt x="3220" y="1206"/>
                    <a:pt x="2250" y="1146"/>
                    <a:pt x="0" y="106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tx2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tx2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 w="9525">
              <a:noFill/>
              <a:miter lim="800000"/>
              <a:headEnd/>
              <a:tailEnd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9 Forma libre"/>
            <p:cNvSpPr>
              <a:spLocks/>
            </p:cNvSpPr>
            <p:nvPr/>
          </p:nvSpPr>
          <p:spPr bwMode="auto">
            <a:xfrm>
              <a:off x="5572140" y="0"/>
              <a:ext cx="1285860" cy="9144000"/>
            </a:xfrm>
            <a:custGeom>
              <a:avLst/>
              <a:gdLst>
                <a:gd name="connsiteX0" fmla="*/ 1914 w 1914"/>
                <a:gd name="connsiteY0" fmla="*/ 9 h 4329"/>
                <a:gd name="connsiteX1" fmla="*/ 1914 w 1914"/>
                <a:gd name="connsiteY1" fmla="*/ 4329 h 4329"/>
                <a:gd name="connsiteX2" fmla="*/ 204 w 1914"/>
                <a:gd name="connsiteY2" fmla="*/ 4327 h 4329"/>
                <a:gd name="connsiteX3" fmla="*/ 0 w 1914"/>
                <a:gd name="connsiteY3" fmla="*/ 0 h 4329"/>
                <a:gd name="connsiteX4" fmla="*/ 1914 w 1914"/>
                <a:gd name="connsiteY4" fmla="*/ 9 h 4329"/>
                <a:gd name="connsiteX0" fmla="*/ 1891 w 1914"/>
                <a:gd name="connsiteY0" fmla="*/ 2 h 4329"/>
                <a:gd name="connsiteX1" fmla="*/ 1914 w 1914"/>
                <a:gd name="connsiteY1" fmla="*/ 4329 h 4329"/>
                <a:gd name="connsiteX2" fmla="*/ 204 w 1914"/>
                <a:gd name="connsiteY2" fmla="*/ 4327 h 4329"/>
                <a:gd name="connsiteX3" fmla="*/ 0 w 1914"/>
                <a:gd name="connsiteY3" fmla="*/ 0 h 4329"/>
                <a:gd name="connsiteX4" fmla="*/ 1891 w 1914"/>
                <a:gd name="connsiteY4" fmla="*/ 2 h 4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4" h="4329">
                  <a:moveTo>
                    <a:pt x="1891" y="2"/>
                  </a:moveTo>
                  <a:cubicBezTo>
                    <a:pt x="1899" y="1444"/>
                    <a:pt x="1906" y="2887"/>
                    <a:pt x="1914" y="4329"/>
                  </a:cubicBezTo>
                  <a:lnTo>
                    <a:pt x="204" y="4327"/>
                  </a:lnTo>
                  <a:cubicBezTo>
                    <a:pt x="1288" y="3574"/>
                    <a:pt x="1608" y="1590"/>
                    <a:pt x="0" y="0"/>
                  </a:cubicBezTo>
                  <a:lnTo>
                    <a:pt x="1891" y="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tx2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tx2">
                    <a:lumMod val="60000"/>
                    <a:lumOff val="40000"/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9525">
              <a:noFill/>
              <a:miter lim="800000"/>
              <a:headEnd/>
              <a:tailEnd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414" y="71406"/>
              <a:ext cx="1371982" cy="891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Forma libre"/>
          <p:cNvSpPr/>
          <p:nvPr userDrawn="1"/>
        </p:nvSpPr>
        <p:spPr>
          <a:xfrm>
            <a:off x="2786058" y="857224"/>
            <a:ext cx="864524" cy="785786"/>
          </a:xfrm>
          <a:custGeom>
            <a:avLst/>
            <a:gdLst>
              <a:gd name="connsiteX0" fmla="*/ 0 w 864524"/>
              <a:gd name="connsiteY0" fmla="*/ 16625 h 714895"/>
              <a:gd name="connsiteX1" fmla="*/ 83128 w 864524"/>
              <a:gd name="connsiteY1" fmla="*/ 299258 h 714895"/>
              <a:gd name="connsiteX2" fmla="*/ 149630 w 864524"/>
              <a:gd name="connsiteY2" fmla="*/ 698269 h 714895"/>
              <a:gd name="connsiteX3" fmla="*/ 864524 w 864524"/>
              <a:gd name="connsiteY3" fmla="*/ 714895 h 714895"/>
              <a:gd name="connsiteX4" fmla="*/ 864524 w 864524"/>
              <a:gd name="connsiteY4" fmla="*/ 0 h 714895"/>
              <a:gd name="connsiteX5" fmla="*/ 0 w 864524"/>
              <a:gd name="connsiteY5" fmla="*/ 16625 h 714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524" h="714895">
                <a:moveTo>
                  <a:pt x="0" y="16625"/>
                </a:moveTo>
                <a:lnTo>
                  <a:pt x="83128" y="299258"/>
                </a:lnTo>
                <a:lnTo>
                  <a:pt x="149630" y="698269"/>
                </a:lnTo>
                <a:cubicBezTo>
                  <a:pt x="387925" y="703943"/>
                  <a:pt x="626162" y="714895"/>
                  <a:pt x="864524" y="714895"/>
                </a:cubicBezTo>
                <a:lnTo>
                  <a:pt x="864524" y="0"/>
                </a:lnTo>
                <a:lnTo>
                  <a:pt x="0" y="1662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5" name="4 Grupo"/>
          <p:cNvGrpSpPr/>
          <p:nvPr userDrawn="1"/>
        </p:nvGrpSpPr>
        <p:grpSpPr>
          <a:xfrm>
            <a:off x="0" y="0"/>
            <a:ext cx="6858000" cy="9144000"/>
            <a:chOff x="0" y="0"/>
            <a:chExt cx="6858000" cy="9144000"/>
          </a:xfrm>
        </p:grpSpPr>
        <p:sp>
          <p:nvSpPr>
            <p:cNvPr id="6" name="5 Forma libre"/>
            <p:cNvSpPr>
              <a:spLocks/>
            </p:cNvSpPr>
            <p:nvPr/>
          </p:nvSpPr>
          <p:spPr bwMode="auto">
            <a:xfrm>
              <a:off x="0" y="7893530"/>
              <a:ext cx="6858000" cy="12240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1066"/>
                </a:cxn>
                <a:cxn ang="0">
                  <a:pos x="0" y="1331"/>
                </a:cxn>
                <a:cxn ang="0">
                  <a:pos x="5760" y="1331"/>
                </a:cxn>
                <a:cxn ang="0">
                  <a:pos x="5760" y="0"/>
                </a:cxn>
                <a:cxn ang="0">
                  <a:pos x="0" y="1066"/>
                </a:cxn>
              </a:cxnLst>
              <a:rect l="0" t="0" r="0" b="0"/>
              <a:pathLst>
                <a:path w="5760" h="1331">
                  <a:moveTo>
                    <a:pt x="0" y="1066"/>
                  </a:moveTo>
                  <a:lnTo>
                    <a:pt x="0" y="1331"/>
                  </a:lnTo>
                  <a:lnTo>
                    <a:pt x="5760" y="1331"/>
                  </a:lnTo>
                  <a:lnTo>
                    <a:pt x="5760" y="0"/>
                  </a:lnTo>
                  <a:cubicBezTo>
                    <a:pt x="3220" y="1206"/>
                    <a:pt x="2250" y="1146"/>
                    <a:pt x="0" y="106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tx2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tx2">
                    <a:lumMod val="60000"/>
                    <a:lumOff val="40000"/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 w="9525">
              <a:noFill/>
              <a:miter lim="800000"/>
              <a:headEnd/>
              <a:tailEnd/>
            </a:ln>
            <a:effectLst>
              <a:innerShdw blurRad="63500" dist="50800" dir="162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5572140" y="0"/>
              <a:ext cx="1285860" cy="9144000"/>
            </a:xfrm>
            <a:custGeom>
              <a:avLst/>
              <a:gdLst>
                <a:gd name="connsiteX0" fmla="*/ 1914 w 1914"/>
                <a:gd name="connsiteY0" fmla="*/ 9 h 4329"/>
                <a:gd name="connsiteX1" fmla="*/ 1914 w 1914"/>
                <a:gd name="connsiteY1" fmla="*/ 4329 h 4329"/>
                <a:gd name="connsiteX2" fmla="*/ 204 w 1914"/>
                <a:gd name="connsiteY2" fmla="*/ 4327 h 4329"/>
                <a:gd name="connsiteX3" fmla="*/ 0 w 1914"/>
                <a:gd name="connsiteY3" fmla="*/ 0 h 4329"/>
                <a:gd name="connsiteX4" fmla="*/ 1914 w 1914"/>
                <a:gd name="connsiteY4" fmla="*/ 9 h 4329"/>
                <a:gd name="connsiteX0" fmla="*/ 1891 w 1914"/>
                <a:gd name="connsiteY0" fmla="*/ 2 h 4329"/>
                <a:gd name="connsiteX1" fmla="*/ 1914 w 1914"/>
                <a:gd name="connsiteY1" fmla="*/ 4329 h 4329"/>
                <a:gd name="connsiteX2" fmla="*/ 204 w 1914"/>
                <a:gd name="connsiteY2" fmla="*/ 4327 h 4329"/>
                <a:gd name="connsiteX3" fmla="*/ 0 w 1914"/>
                <a:gd name="connsiteY3" fmla="*/ 0 h 4329"/>
                <a:gd name="connsiteX4" fmla="*/ 1891 w 1914"/>
                <a:gd name="connsiteY4" fmla="*/ 2 h 43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14" h="4329">
                  <a:moveTo>
                    <a:pt x="1891" y="2"/>
                  </a:moveTo>
                  <a:cubicBezTo>
                    <a:pt x="1899" y="1444"/>
                    <a:pt x="1906" y="2887"/>
                    <a:pt x="1914" y="4329"/>
                  </a:cubicBezTo>
                  <a:lnTo>
                    <a:pt x="204" y="4327"/>
                  </a:lnTo>
                  <a:cubicBezTo>
                    <a:pt x="1288" y="3574"/>
                    <a:pt x="1608" y="1590"/>
                    <a:pt x="0" y="0"/>
                  </a:cubicBezTo>
                  <a:lnTo>
                    <a:pt x="1891" y="2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tx2">
                    <a:lumMod val="60000"/>
                    <a:lumOff val="40000"/>
                    <a:tint val="66000"/>
                    <a:satMod val="160000"/>
                  </a:schemeClr>
                </a:gs>
                <a:gs pos="50000">
                  <a:schemeClr val="tx2">
                    <a:lumMod val="60000"/>
                    <a:lumOff val="40000"/>
                    <a:tint val="44500"/>
                    <a:satMod val="160000"/>
                  </a:schemeClr>
                </a:gs>
                <a:gs pos="100000">
                  <a:schemeClr val="tx2">
                    <a:lumMod val="60000"/>
                    <a:lumOff val="40000"/>
                    <a:tint val="23500"/>
                    <a:satMod val="16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ln w="9525">
              <a:noFill/>
              <a:miter lim="800000"/>
              <a:headEnd/>
              <a:tailEnd/>
            </a:ln>
            <a:effectLst>
              <a:innerShdw blurRad="63500" dist="50800" dir="10800000">
                <a:prstClr val="black">
                  <a:alpha val="50000"/>
                </a:prstClr>
              </a:innerShdw>
            </a:effec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71414" y="71406"/>
              <a:ext cx="1371982" cy="8917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594165-811B-4EFD-B988-242B5FD9219B}" type="datetimeFigureOut">
              <a:rPr lang="es-ES" smtClean="0"/>
              <a:pPr/>
              <a:t>03/06/2009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8791A6-C60E-4705-B183-0543A1358A8A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18" Type="http://schemas.openxmlformats.org/officeDocument/2006/relationships/image" Target="../media/image21.png"/><Relationship Id="rId26" Type="http://schemas.openxmlformats.org/officeDocument/2006/relationships/image" Target="../media/image29.png"/><Relationship Id="rId3" Type="http://schemas.openxmlformats.org/officeDocument/2006/relationships/image" Target="../media/image6.jpeg"/><Relationship Id="rId21" Type="http://schemas.openxmlformats.org/officeDocument/2006/relationships/image" Target="../media/image24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5" Type="http://schemas.openxmlformats.org/officeDocument/2006/relationships/image" Target="../media/image28.jpeg"/><Relationship Id="rId2" Type="http://schemas.openxmlformats.org/officeDocument/2006/relationships/image" Target="../media/image5.emf"/><Relationship Id="rId16" Type="http://schemas.openxmlformats.org/officeDocument/2006/relationships/image" Target="../media/image19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emf"/><Relationship Id="rId11" Type="http://schemas.openxmlformats.org/officeDocument/2006/relationships/image" Target="../media/image14.png"/><Relationship Id="rId24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23" Type="http://schemas.openxmlformats.org/officeDocument/2006/relationships/image" Target="../media/image26.jpeg"/><Relationship Id="rId28" Type="http://schemas.openxmlformats.org/officeDocument/2006/relationships/image" Target="../media/image31.png"/><Relationship Id="rId10" Type="http://schemas.openxmlformats.org/officeDocument/2006/relationships/image" Target="../media/image13.png"/><Relationship Id="rId19" Type="http://schemas.openxmlformats.org/officeDocument/2006/relationships/image" Target="../media/image2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Relationship Id="rId22" Type="http://schemas.openxmlformats.org/officeDocument/2006/relationships/image" Target="../media/image25.png"/><Relationship Id="rId27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74" name="Text Box 7"/>
          <p:cNvSpPr txBox="1">
            <a:spLocks noChangeArrowheads="1"/>
          </p:cNvSpPr>
          <p:nvPr/>
        </p:nvSpPr>
        <p:spPr bwMode="auto">
          <a:xfrm>
            <a:off x="1000492" y="6459938"/>
            <a:ext cx="4967287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Aft>
                <a:spcPct val="50000"/>
              </a:spcAft>
            </a:pPr>
            <a:r>
              <a:rPr lang="es-VE" sz="2800" b="1" dirty="0" smtClean="0">
                <a:solidFill>
                  <a:srgbClr val="000066"/>
                </a:solidFill>
                <a:latin typeface="Century Gothic" pitchFamily="34" charset="0"/>
              </a:rPr>
              <a:t>Soluciones Integrales</a:t>
            </a:r>
          </a:p>
          <a:p>
            <a:pPr algn="ctr">
              <a:spcAft>
                <a:spcPct val="50000"/>
              </a:spcAft>
            </a:pPr>
            <a:r>
              <a:rPr lang="es-VE" sz="2800" b="1" dirty="0" smtClean="0">
                <a:solidFill>
                  <a:srgbClr val="000066"/>
                </a:solidFill>
                <a:latin typeface="Century Gothic" pitchFamily="34" charset="0"/>
              </a:rPr>
              <a:t>Gerencia e Ingeniería</a:t>
            </a:r>
            <a:endParaRPr lang="en-US" sz="2800" b="1" dirty="0">
              <a:solidFill>
                <a:srgbClr val="000066"/>
              </a:solidFill>
              <a:latin typeface="Century Gothic" pitchFamily="34" charset="0"/>
            </a:endParaRPr>
          </a:p>
        </p:txBody>
      </p:sp>
      <p:pic>
        <p:nvPicPr>
          <p:cNvPr id="3075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6461" y="3090455"/>
            <a:ext cx="4875349" cy="2309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9861" y="1214414"/>
            <a:ext cx="1868548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33"/>
          <p:cNvSpPr txBox="1">
            <a:spLocks noChangeArrowheads="1"/>
          </p:cNvSpPr>
          <p:nvPr/>
        </p:nvSpPr>
        <p:spPr bwMode="auto">
          <a:xfrm>
            <a:off x="0" y="8643966"/>
            <a:ext cx="6858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s-VE" sz="2000" dirty="0">
                <a:solidFill>
                  <a:srgbClr val="000066"/>
                </a:solidFill>
                <a:latin typeface="Berlin Sans FB" pitchFamily="34" charset="0"/>
                <a:cs typeface="Arial" charset="0"/>
              </a:rPr>
              <a:t>&lt;&lt; Comprometidos con el Éxito y la Creación de Valor &gt;&gt;</a:t>
            </a:r>
            <a:endParaRPr lang="en-US" sz="2000" dirty="0">
              <a:solidFill>
                <a:srgbClr val="000066"/>
              </a:solidFill>
              <a:latin typeface="Berlin Sans FB" pitchFamily="34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14 Tabla"/>
          <p:cNvGraphicFramePr>
            <a:graphicFrameLocks noGrp="1"/>
          </p:cNvGraphicFramePr>
          <p:nvPr/>
        </p:nvGraphicFramePr>
        <p:xfrm>
          <a:off x="214290" y="1559328"/>
          <a:ext cx="5383414" cy="47909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3414"/>
              </a:tblGrid>
              <a:tr h="813358">
                <a:tc>
                  <a:txBody>
                    <a:bodyPr/>
                    <a:lstStyle/>
                    <a:p>
                      <a:pPr marL="1074738" indent="0"/>
                      <a:r>
                        <a:rPr lang="es-ES_tradnl" dirty="0" smtClean="0">
                          <a:solidFill>
                            <a:schemeClr val="tx1"/>
                          </a:solidFill>
                        </a:rPr>
                        <a:t>RLG y Asociados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1066800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Estudio Visualización y Conceptualización Suministro de Gas Natural a Áreas del Caribe y Centroamérica (GNC, GNL y Gasoductos), 2007 –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2008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Conceptualización de cuatro Fabricas (Acero Especiales, Cabillas de Succión, Fundición Forja</a:t>
                      </a:r>
                      <a:r>
                        <a:rPr lang="es-VE" sz="1000" b="0" i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/Tratamiento Térmico y Maquinado, Mechas de Perforación) -  PDVSA Industrial, 2008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Estudio de Visualización de un Gasoducto para transportar 1750 MMPCED, de más de 3000 km., con requerimientos de compresión superior a 400.000 BHP, 2007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Estudio de Visualización de un Gasoducto para transportar 1750 MMPCED, de más de 3000 km., con requerimientos de compresión superior a 400.000 BHP, 2007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Estudio de Visualización de Exportación de GNL considerando una planta de 12 Ton. Métricas por año de gas licuado, 2007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Ingeniería Básica y Detalle Construcción Estaciones Suministro Gas Natural Vehicular, Venezuela, 2006 – 2007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Estudio de Visualización para la Construcción de un gasoducto de &gt; 40 pulgadas de diámetro y alrededor de 1000 Km. de longitud, 2006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6" name="Picture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400" y="1622392"/>
            <a:ext cx="917575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7" name="6 Rectángulo"/>
          <p:cNvSpPr/>
          <p:nvPr/>
        </p:nvSpPr>
        <p:spPr>
          <a:xfrm>
            <a:off x="1614518" y="214282"/>
            <a:ext cx="3957622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_tradnl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RESUMEN EXPERIENCIAS</a:t>
            </a:r>
            <a:endParaRPr lang="es-ES" sz="1600" spc="3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Consultoría </a:t>
            </a: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e Ingeniería</a:t>
            </a:r>
            <a:endParaRPr lang="es-ES" sz="1600" spc="300" dirty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/>
        </p:nvGraphicFramePr>
        <p:xfrm>
          <a:off x="214290" y="6530821"/>
          <a:ext cx="5357850" cy="1684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7850"/>
              </a:tblGrid>
              <a:tr h="602477">
                <a:tc>
                  <a:txBody>
                    <a:bodyPr/>
                    <a:lstStyle/>
                    <a:p>
                      <a:pPr marL="1349375" indent="0"/>
                      <a:r>
                        <a:rPr lang="es-ES" baseline="0" dirty="0" smtClean="0">
                          <a:solidFill>
                            <a:schemeClr val="tx1"/>
                          </a:solidFill>
                        </a:rPr>
                        <a:t>      </a:t>
                      </a:r>
                      <a:r>
                        <a:rPr lang="es-ES" baseline="0" dirty="0" err="1" smtClean="0">
                          <a:solidFill>
                            <a:schemeClr val="tx1"/>
                          </a:solidFill>
                        </a:rPr>
                        <a:t>Pacific</a:t>
                      </a:r>
                      <a:r>
                        <a:rPr lang="es-ES" baseline="0" dirty="0" smtClean="0">
                          <a:solidFill>
                            <a:schemeClr val="tx1"/>
                          </a:solidFill>
                        </a:rPr>
                        <a:t> Rubiales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553101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Ingeniería Conceptual facilidades de GNC para exportación desde Colombia hacia países del Caribe con capacidad de hasta 80 MMPCEED (2008</a:t>
                      </a:r>
                      <a:r>
                        <a:rPr lang="es-ES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Estudio Conceptual para el manejo del gas natural</a:t>
                      </a:r>
                      <a:r>
                        <a:rPr lang="es-VE" sz="1000" b="0" i="0" kern="1200" baseline="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y GNC a través de un gasoducto desde La Creciente hasta Cartagena, el cual incluyó</a:t>
                      </a:r>
                      <a:r>
                        <a:rPr lang="es-VE" sz="10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simulación hidráulica</a:t>
                      </a:r>
                      <a:r>
                        <a:rPr lang="es-VE" sz="1000" b="0" i="0" kern="1200" baseline="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(2005)</a:t>
                      </a:r>
                      <a:endParaRPr lang="es-VE" sz="1000" b="0" i="0" kern="1200" noProof="0" dirty="0" smtClean="0">
                        <a:solidFill>
                          <a:schemeClr val="dk1"/>
                        </a:solidFill>
                        <a:latin typeface="Arial Narrow" pitchFamily="34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9" name="Picture 2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290" y="6594321"/>
            <a:ext cx="1535113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285728" y="1214414"/>
          <a:ext cx="5348277" cy="16252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48277"/>
              </a:tblGrid>
              <a:tr h="571504">
                <a:tc>
                  <a:txBody>
                    <a:bodyPr/>
                    <a:lstStyle/>
                    <a:p>
                      <a:pPr marL="1349375" indent="-1349375"/>
                      <a:r>
                        <a:rPr lang="es-ES_tradn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UDSS (Argentina)</a:t>
                      </a:r>
                      <a:endParaRPr lang="es-ES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1026631">
                <a:tc>
                  <a:txBody>
                    <a:bodyPr/>
                    <a:lstStyle/>
                    <a:p>
                      <a:pPr marL="261938" marR="0" lvl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Estudio de Visualización</a:t>
                      </a:r>
                      <a:r>
                        <a:rPr lang="es-VE" sz="1000" b="0" i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Desarrollo del Ya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cimiento Manantiales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Behr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Repsol</a:t>
                      </a:r>
                      <a:r>
                        <a:rPr lang="es-VE" sz="1000" b="0" i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YPF, S</a:t>
                      </a:r>
                      <a:r>
                        <a:rPr lang="es-ES" sz="1000" b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ur</a:t>
                      </a:r>
                      <a:r>
                        <a:rPr lang="es-ES" sz="10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de Argentina: Instalaciones de producción de crudo y gas, generación de potencia, generación y </a:t>
                      </a:r>
                      <a:r>
                        <a:rPr lang="es-VE" sz="10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distribución de vapor para proyectos térmicos (2008).</a:t>
                      </a:r>
                    </a:p>
                    <a:p>
                      <a:pPr marL="261938" marR="0" lvl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Plan de Desarrollo Armónico Proyecto </a:t>
                      </a:r>
                      <a:r>
                        <a:rPr lang="es-VE" sz="1000" b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Maurek</a:t>
                      </a:r>
                      <a:r>
                        <a:rPr lang="es-VE" sz="10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de Repsol YPF, Argentina (2008)</a:t>
                      </a:r>
                      <a:endParaRPr lang="es-ES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" name="16 Rectángulo"/>
          <p:cNvSpPr/>
          <p:nvPr/>
        </p:nvSpPr>
        <p:spPr>
          <a:xfrm>
            <a:off x="1614518" y="214282"/>
            <a:ext cx="3957622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_tradnl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RESUMEN EXPERIENCIAS</a:t>
            </a:r>
            <a:endParaRPr lang="es-ES" sz="1600" spc="3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Consultoría </a:t>
            </a: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e Ingeniería</a:t>
            </a:r>
            <a:endParaRPr lang="es-ES" sz="1600" spc="300" dirty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graphicFrame>
        <p:nvGraphicFramePr>
          <p:cNvPr id="18" name="17 Tabla"/>
          <p:cNvGraphicFramePr>
            <a:graphicFrameLocks noGrp="1"/>
          </p:cNvGraphicFramePr>
          <p:nvPr/>
        </p:nvGraphicFramePr>
        <p:xfrm>
          <a:off x="285728" y="2928926"/>
          <a:ext cx="5357850" cy="3901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7850"/>
              </a:tblGrid>
              <a:tr h="714380">
                <a:tc>
                  <a:txBody>
                    <a:bodyPr/>
                    <a:lstStyle/>
                    <a:p>
                      <a:pPr marL="1074738" indent="0">
                        <a:lnSpc>
                          <a:spcPct val="150000"/>
                        </a:lnSpc>
                        <a:spcAft>
                          <a:spcPts val="600"/>
                        </a:spcAft>
                      </a:pPr>
                      <a:r>
                        <a:rPr lang="es-ES_tradnl" sz="18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Eni</a:t>
                      </a:r>
                      <a:r>
                        <a:rPr lang="es-ES_tradnl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Dación B.V.</a:t>
                      </a:r>
                      <a:endParaRPr lang="es-ES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365812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dirty="0" smtClean="0">
                          <a:latin typeface="Arial" pitchFamily="34" charset="0"/>
                          <a:cs typeface="Arial" pitchFamily="34" charset="0"/>
                        </a:rPr>
                        <a:t>Asistencia Técnica y Servicios Ingeniería e Inspección Instalaciones - Dación, 2006 </a:t>
                      </a:r>
                      <a:endParaRPr lang="es-VE" sz="1000" b="0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Elaboración Manuales y Procedimientos Operación -  Estaciones de Flujo en Dación</a:t>
                      </a:r>
                      <a:r>
                        <a:rPr lang="en-US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2005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Cursos “In-</a:t>
                      </a:r>
                      <a:r>
                        <a:rPr lang="es-ES_tradnl" sz="1000" b="0" i="0" kern="1200" noProof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House</a:t>
                      </a:r>
                      <a:r>
                        <a:rPr lang="es-ES_tradnl" sz="10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”: Deshidratación Gas Natural, Tratamiento Crudo, Tratamiento de Aguas Efluentes y Operación y Mantenimiento de </a:t>
                      </a:r>
                      <a:r>
                        <a:rPr lang="es-ES_tradnl" sz="1000" b="0" i="0" kern="1200" noProof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URV´s</a:t>
                      </a:r>
                      <a:r>
                        <a:rPr lang="es-ES_tradnl" sz="10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, 2005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Coordinación Ingeniería Básica Ampliación de Facilidades Producción - Campo Dación, (2004-2005)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Asistencia Especializada</a:t>
                      </a:r>
                      <a:r>
                        <a:rPr lang="es-VE" sz="1000" b="0" i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en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Commissioning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y Arranque Facilidades Producción, Tratamiento Petróleo y Gas, Compresión Gas, Recuperadora Vapor y Plantas Deshidratación - Campo Dación. (2003-2004)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Asistencia Técnica Construcción, Inspección, Ingeniería de Procesos y Diagnostico,  Solución Problemas asociados Facilidades Producción Campo Dación, (2003-2004)</a:t>
                      </a:r>
                      <a:endParaRPr lang="es-ES" sz="1000" b="0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9" name="Picture 12"/>
          <p:cNvPicPr>
            <a:picLocks noChangeAspect="1" noChangeArrowheads="1"/>
          </p:cNvPicPr>
          <p:nvPr/>
        </p:nvPicPr>
        <p:blipFill>
          <a:blip r:embed="rId2"/>
          <a:srcRect t="52698"/>
          <a:stretch>
            <a:fillRect/>
          </a:stretch>
        </p:blipFill>
        <p:spPr bwMode="auto">
          <a:xfrm>
            <a:off x="357166" y="3021288"/>
            <a:ext cx="793756" cy="5508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23" name="22 Tabla"/>
          <p:cNvGraphicFramePr>
            <a:graphicFrameLocks noGrp="1"/>
          </p:cNvGraphicFramePr>
          <p:nvPr/>
        </p:nvGraphicFramePr>
        <p:xfrm>
          <a:off x="214290" y="7022411"/>
          <a:ext cx="5500726" cy="1286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00726"/>
              </a:tblGrid>
              <a:tr h="461375">
                <a:tc>
                  <a:txBody>
                    <a:bodyPr/>
                    <a:lstStyle/>
                    <a:p>
                      <a:pPr marL="1524000" indent="0"/>
                      <a:r>
                        <a:rPr lang="es-ES_tradn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PETROBRAS</a:t>
                      </a:r>
                      <a:endParaRPr lang="es-ES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489833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Estudio Ingeniería de Valor Proyecto de Desarrollo de Facilidades de Producción de Crudo en Perú,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2007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Ingeniería Procesos </a:t>
                      </a:r>
                      <a:r>
                        <a:rPr lang="es-VE" sz="1000" b="0" i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staciones flujo -</a:t>
                      </a:r>
                      <a:r>
                        <a:rPr lang="es-VE" sz="1000" b="0" i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Campo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Oritupano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2004</a:t>
                      </a:r>
                      <a:endParaRPr lang="en-US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026" y="7118222"/>
            <a:ext cx="1177031" cy="2968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214290" y="1119818"/>
          <a:ext cx="5357850" cy="17387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7850"/>
              </a:tblGrid>
              <a:tr h="580557">
                <a:tc>
                  <a:txBody>
                    <a:bodyPr/>
                    <a:lstStyle/>
                    <a:p>
                      <a:pPr marL="1074738" indent="0"/>
                      <a:r>
                        <a:rPr lang="es-ES_tradn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BP de Venezuela</a:t>
                      </a:r>
                      <a:endParaRPr lang="es-ES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1158240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Evaluación Técnica, Especificaciones y Estimación de Costos de Construcción para Solventar Problemas de Erosión en Locaciones y Vías de DZO,</a:t>
                      </a:r>
                      <a:r>
                        <a:rPr lang="es-VE" sz="1000" b="0" i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2005</a:t>
                      </a:r>
                      <a:endParaRPr lang="es-ES" sz="10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Ingeniería de Detalle para instalar Bombas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Rotaflex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TM y TRIPLEX TM  en pozos del campo DZO. Pre-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commissioning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Planta de Control de Punto de Rocío de Gas (2006)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2564" y="1175381"/>
            <a:ext cx="487323" cy="50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14" name="13 Tabla"/>
          <p:cNvGraphicFramePr>
            <a:graphicFrameLocks noGrp="1"/>
          </p:cNvGraphicFramePr>
          <p:nvPr/>
        </p:nvGraphicFramePr>
        <p:xfrm>
          <a:off x="214290" y="2977206"/>
          <a:ext cx="5357850" cy="17157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7850"/>
              </a:tblGrid>
              <a:tr h="557491">
                <a:tc>
                  <a:txBody>
                    <a:bodyPr/>
                    <a:lstStyle/>
                    <a:p>
                      <a:pPr marL="630238" indent="0" algn="l" defTabSz="914400" rtl="0" eaLnBrk="1" latinLnBrk="0" hangingPunct="1"/>
                      <a:r>
                        <a:rPr lang="es-VE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PETROTRIN , </a:t>
                      </a:r>
                      <a:r>
                        <a:rPr lang="es-VE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Trinidad</a:t>
                      </a:r>
                      <a:endParaRPr lang="es-VE" sz="18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1158240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Evaluación Escenarios y Planificación para incrementar la producción Campo Soldado y evaluación propuesta tecnológica deshidratación crudo (2006)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Ingeniería Básica Infraestructura desarrollo Costa Afuera - Campo Southwest Soldado,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Petrotrin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Trinidad (2005)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3"/>
          <a:srcRect l="16950" t="-14489" r="15250" b="15270"/>
          <a:stretch>
            <a:fillRect/>
          </a:stretch>
        </p:blipFill>
        <p:spPr bwMode="auto">
          <a:xfrm>
            <a:off x="428604" y="2977206"/>
            <a:ext cx="571504" cy="5000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22" name="21 Tabla"/>
          <p:cNvGraphicFramePr>
            <a:graphicFrameLocks noGrp="1"/>
          </p:cNvGraphicFramePr>
          <p:nvPr/>
        </p:nvGraphicFramePr>
        <p:xfrm>
          <a:off x="214290" y="4834594"/>
          <a:ext cx="5357850" cy="1697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7850"/>
              </a:tblGrid>
              <a:tr h="539526">
                <a:tc>
                  <a:txBody>
                    <a:bodyPr/>
                    <a:lstStyle/>
                    <a:p>
                      <a:pPr marL="1349375" indent="0"/>
                      <a:r>
                        <a:rPr lang="es-ES_tradn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REPSOL, YPF</a:t>
                      </a:r>
                      <a:endParaRPr lang="es-ES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1158240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Ingeniería Civil Instalaciones Planta  QE-2- Repsol-YPF como sub-contratista empresa construcción RODMAR, (2006)</a:t>
                      </a:r>
                      <a:endParaRPr lang="es-ES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Revisión Ingeniería Conceptual Planta Tratamiento  agua- FASE II - Mene Grande- Repsol YPF, (2006)</a:t>
                      </a:r>
                      <a:endParaRPr lang="es-ES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28" y="4852056"/>
            <a:ext cx="1291610" cy="37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Rectángulo"/>
          <p:cNvSpPr/>
          <p:nvPr/>
        </p:nvSpPr>
        <p:spPr>
          <a:xfrm>
            <a:off x="1614518" y="214282"/>
            <a:ext cx="3957622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_tradnl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RESUMEN EXPERIENCIAS</a:t>
            </a:r>
            <a:endParaRPr lang="es-ES" sz="1600" spc="3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Consultoría </a:t>
            </a: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e Ingeniería</a:t>
            </a:r>
            <a:endParaRPr lang="es-ES" sz="1600" spc="300" dirty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214290" y="6720343"/>
          <a:ext cx="5357850" cy="16074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7850"/>
              </a:tblGrid>
              <a:tr h="543143">
                <a:tc>
                  <a:txBody>
                    <a:bodyPr/>
                    <a:lstStyle/>
                    <a:p>
                      <a:pPr marL="1074738" indent="0"/>
                      <a:r>
                        <a:rPr lang="es-ES_tradn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CNPC</a:t>
                      </a:r>
                      <a:endParaRPr lang="es-ES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1064331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Estudio Factibilidad Optimización Sistema Gas-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Lift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- Campo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Intercampo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Norte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Ingeniería Conceptual Facilidades Deshidratación Crudo – Campo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Intercampo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Evaluación Económica Instalación Unidades de Bombeo – Campo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Intercampo</a:t>
                      </a:r>
                      <a:endParaRPr lang="es-VE" sz="10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0678" y="6736218"/>
            <a:ext cx="563562" cy="479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16 Tabla"/>
          <p:cNvGraphicFramePr>
            <a:graphicFrameLocks noGrp="1"/>
          </p:cNvGraphicFramePr>
          <p:nvPr/>
        </p:nvGraphicFramePr>
        <p:xfrm>
          <a:off x="71414" y="1639515"/>
          <a:ext cx="5643578" cy="1503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3578"/>
              </a:tblGrid>
              <a:tr h="754742">
                <a:tc>
                  <a:txBody>
                    <a:bodyPr/>
                    <a:lstStyle/>
                    <a:p>
                      <a:pPr marL="1074738" indent="0"/>
                      <a:r>
                        <a:rPr lang="es-ES_tradn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STATOIL</a:t>
                      </a:r>
                      <a:endParaRPr lang="es-ES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Investigación y Evaluación Técnico-Económica potenciales fuentes gas (hasta 200 MMPCED), Recuperación Secundaria Occidente de Venezuela. Estudio realizado bajo un esquema “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fast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track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”,</a:t>
                      </a:r>
                      <a:r>
                        <a:rPr lang="es-VE" sz="1000" b="0" i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2003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2"/>
          <a:srcRect l="17201" b="2116"/>
          <a:stretch>
            <a:fillRect/>
          </a:stretch>
        </p:blipFill>
        <p:spPr bwMode="auto">
          <a:xfrm>
            <a:off x="357166" y="1782391"/>
            <a:ext cx="488972" cy="5000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9 Rectángulo"/>
          <p:cNvSpPr/>
          <p:nvPr/>
        </p:nvSpPr>
        <p:spPr>
          <a:xfrm>
            <a:off x="1614518" y="214282"/>
            <a:ext cx="3957622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_tradnl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RESUMEN EXPERIENCIAS</a:t>
            </a:r>
            <a:endParaRPr lang="es-ES" sz="1600" spc="3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Consultoría </a:t>
            </a: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e Ingeniería</a:t>
            </a:r>
            <a:endParaRPr lang="es-ES" sz="1600" spc="300" dirty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71414" y="3786182"/>
          <a:ext cx="5786478" cy="18367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6478"/>
              </a:tblGrid>
              <a:tr h="754742">
                <a:tc>
                  <a:txBody>
                    <a:bodyPr/>
                    <a:lstStyle/>
                    <a:p>
                      <a:pPr marL="1263650" indent="0" algn="l" defTabSz="914400" rtl="0" eaLnBrk="1" latinLnBrk="0" hangingPunct="1">
                        <a:spcBef>
                          <a:spcPct val="50000"/>
                        </a:spcBef>
                      </a:pPr>
                      <a:r>
                        <a:rPr lang="es-VE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HARVEST  VINCCLER</a:t>
                      </a:r>
                      <a:endParaRPr lang="es-VE" sz="18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957936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Ingeniería Básica y Detalle (Fases 1 y 2) ampliación capacidad de Inyección de Agua. Capacidad de la Estación de Flujo de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Tucupita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Venezuela 125 MBAD, 2005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Ingeniería Básica y de Detalles Adecuación de un Tanque de  Micro burbujas de la Planta de Tratamiento de Aguas Efluentes  del Campo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Tucupita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Venezuela,  2005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71414" y="6373794"/>
          <a:ext cx="5786478" cy="1912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6478"/>
              </a:tblGrid>
              <a:tr h="754742">
                <a:tc>
                  <a:txBody>
                    <a:bodyPr/>
                    <a:lstStyle/>
                    <a:p>
                      <a:pPr marL="1074738" indent="0"/>
                      <a:r>
                        <a:rPr lang="es-ES_tradn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OPEN</a:t>
                      </a:r>
                      <a:endParaRPr lang="es-ES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1158240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Asistencia Técnica en Procesos Parada de los Deshidratadores Electrostáticos de Crudo en Instalaciones de Producción Campo Acema –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Casma</a:t>
                      </a:r>
                      <a:r>
                        <a:rPr lang="es-VE" sz="1000" b="0" i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- Venezuela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2005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Asistencia Técnica Optimización Facilidades de Producción del Campo Acema-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Casma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Venezuela, 2005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01" y="3932232"/>
            <a:ext cx="1019175" cy="4572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6039" y="6432531"/>
            <a:ext cx="955675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23 Tabla"/>
          <p:cNvGraphicFramePr>
            <a:graphicFrameLocks noGrp="1"/>
          </p:cNvGraphicFramePr>
          <p:nvPr/>
        </p:nvGraphicFramePr>
        <p:xfrm>
          <a:off x="142852" y="1523626"/>
          <a:ext cx="5572164" cy="1180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2164"/>
              </a:tblGrid>
              <a:tr h="631397">
                <a:tc>
                  <a:txBody>
                    <a:bodyPr/>
                    <a:lstStyle/>
                    <a:p>
                      <a:pPr marL="1074738" indent="0"/>
                      <a:r>
                        <a:rPr lang="es-ES_tradn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SHELL de Venezuela</a:t>
                      </a:r>
                      <a:endParaRPr lang="es-ES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413683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Actualización procedimientos manejo, uso, almacenamiento, tratamiento y disposición final de químicos</a:t>
                      </a:r>
                      <a:endParaRPr lang="en-US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15" y="1560139"/>
            <a:ext cx="765175" cy="5810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9 Rectángulo"/>
          <p:cNvSpPr/>
          <p:nvPr/>
        </p:nvSpPr>
        <p:spPr>
          <a:xfrm>
            <a:off x="1614518" y="214282"/>
            <a:ext cx="3957622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_tradnl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RESUMEN EXPERIENCIAS</a:t>
            </a:r>
            <a:endParaRPr lang="es-ES" sz="1600" spc="3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Consultoría </a:t>
            </a: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e Ingeniería</a:t>
            </a:r>
            <a:endParaRPr lang="es-ES" sz="1600" spc="300" dirty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142852" y="3095262"/>
          <a:ext cx="5572164" cy="12144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2164"/>
              </a:tblGrid>
              <a:tr h="644011">
                <a:tc>
                  <a:txBody>
                    <a:bodyPr/>
                    <a:lstStyle/>
                    <a:p>
                      <a:pPr marL="1262063" indent="0" algn="l" defTabSz="914400" rtl="0" eaLnBrk="1" latinLnBrk="0" hangingPunct="1">
                        <a:spcBef>
                          <a:spcPct val="50000"/>
                        </a:spcBef>
                      </a:pPr>
                      <a:r>
                        <a:rPr lang="es-VE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HANOVER  de Venezuela</a:t>
                      </a:r>
                      <a:endParaRPr lang="es-VE" sz="18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570435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Asistencia Técnica Revisión Tendido de Líneas Eléctricas de 115 KV en Instalaciones de Hanover, 2005</a:t>
                      </a:r>
                      <a:endParaRPr lang="en-US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12 Tabla"/>
          <p:cNvGraphicFramePr>
            <a:graphicFrameLocks noGrp="1"/>
          </p:cNvGraphicFramePr>
          <p:nvPr/>
        </p:nvGraphicFramePr>
        <p:xfrm>
          <a:off x="142852" y="4621873"/>
          <a:ext cx="5643602" cy="14023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3602"/>
              </a:tblGrid>
              <a:tr h="653364">
                <a:tc>
                  <a:txBody>
                    <a:bodyPr/>
                    <a:lstStyle/>
                    <a:p>
                      <a:pPr marL="1074738" indent="0"/>
                      <a:r>
                        <a:rPr lang="es-ES_tradn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AMERIVEN</a:t>
                      </a:r>
                      <a:endParaRPr lang="es-ES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Asignación de cuatro profesionales a la Gerencia del Proyecto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Bare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en el pre-arranque (“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commissioning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”) y arranque de instalación y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completación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mecánica - Centro Operativo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Bare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Anzoátegui, Venezuela</a:t>
                      </a:r>
                      <a:r>
                        <a:rPr lang="es-ES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en-US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1927" y="4628223"/>
            <a:ext cx="577850" cy="627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9"/>
          <p:cNvPicPr>
            <a:picLocks noChangeAspect="1" noChangeArrowheads="1"/>
          </p:cNvPicPr>
          <p:nvPr/>
        </p:nvPicPr>
        <p:blipFill>
          <a:blip r:embed="rId4"/>
          <a:srcRect l="86998" t="76465" r="6007" b="15587"/>
          <a:stretch>
            <a:fillRect/>
          </a:stretch>
        </p:blipFill>
        <p:spPr bwMode="auto">
          <a:xfrm>
            <a:off x="471534" y="3095261"/>
            <a:ext cx="714380" cy="6332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26" name="25 Tabla"/>
          <p:cNvGraphicFramePr>
            <a:graphicFrameLocks noGrp="1"/>
          </p:cNvGraphicFramePr>
          <p:nvPr/>
        </p:nvGraphicFramePr>
        <p:xfrm>
          <a:off x="142852" y="6524286"/>
          <a:ext cx="5643578" cy="13338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3578"/>
              </a:tblGrid>
              <a:tr h="754742">
                <a:tc>
                  <a:txBody>
                    <a:bodyPr/>
                    <a:lstStyle/>
                    <a:p>
                      <a:pPr marL="1074738" indent="0"/>
                      <a:r>
                        <a:rPr lang="es-ES_tradn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TECNA, Argentina</a:t>
                      </a:r>
                      <a:endParaRPr lang="es-ES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579120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Asignación dos profesionales del área procesos crudo y gas, y coordinación proyectos,  para la ejecución proyectos en oficinas de TECNA en Buenos Aires, 2005 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8" name="Picture 11" descr="tecna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1267" y="6621032"/>
            <a:ext cx="733425" cy="5111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20 Tabla"/>
          <p:cNvGraphicFramePr>
            <a:graphicFrameLocks noGrp="1"/>
          </p:cNvGraphicFramePr>
          <p:nvPr/>
        </p:nvGraphicFramePr>
        <p:xfrm>
          <a:off x="142852" y="1625544"/>
          <a:ext cx="5643602" cy="13033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3602"/>
              </a:tblGrid>
              <a:tr h="754742">
                <a:tc>
                  <a:txBody>
                    <a:bodyPr/>
                    <a:lstStyle/>
                    <a:p>
                      <a:pPr marL="1262063" indent="0" algn="l" defTabSz="914400" rtl="0" eaLnBrk="1" latinLnBrk="0" hangingPunct="1">
                        <a:lnSpc>
                          <a:spcPct val="70000"/>
                        </a:lnSpc>
                        <a:spcBef>
                          <a:spcPct val="50000"/>
                        </a:spcBef>
                      </a:pPr>
                      <a:r>
                        <a:rPr lang="es-VE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ATLAS POLIGENICS (Nigeria)</a:t>
                      </a:r>
                      <a:r>
                        <a:rPr lang="es-ES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endParaRPr lang="es-VE" sz="18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531142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Revisión Ingeniería Básica y elaboración del DSD3 y Análisis Riesgo de inversión-Planta de procesamiento de gas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Ovade-Ogharefe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capacidad de 130 MMPCED – Nigeria, 2005 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2" name="Picture 8" descr="atlas-log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9390" y="1658882"/>
            <a:ext cx="558800" cy="6270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aphicFrame>
        <p:nvGraphicFramePr>
          <p:cNvPr id="23" name="22 Tabla"/>
          <p:cNvGraphicFramePr>
            <a:graphicFrameLocks noGrp="1"/>
          </p:cNvGraphicFramePr>
          <p:nvPr/>
        </p:nvGraphicFramePr>
        <p:xfrm>
          <a:off x="142852" y="3345211"/>
          <a:ext cx="5572164" cy="15716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72164"/>
              </a:tblGrid>
              <a:tr h="714379">
                <a:tc>
                  <a:txBody>
                    <a:bodyPr/>
                    <a:lstStyle/>
                    <a:p>
                      <a:pPr marL="1262063" indent="0" algn="l" defTabSz="914400" rtl="0" eaLnBrk="1" latinLnBrk="0" hangingPunct="1">
                        <a:spcBef>
                          <a:spcPct val="50000"/>
                        </a:spcBef>
                      </a:pPr>
                      <a:r>
                        <a:rPr lang="es-V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es-VE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857256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Estudio del sistema de alivio y venteo del sistema de compresión en la Plataforma </a:t>
                      </a:r>
                      <a:r>
                        <a:rPr lang="es-VE" sz="1000" b="0" i="0" kern="1200" noProof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Teak</a:t>
                      </a:r>
                      <a:r>
                        <a:rPr lang="es-VE" sz="10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operada por Repsol T&amp;T, Trinidad</a:t>
                      </a:r>
                      <a:endParaRPr lang="es-VE" sz="1000" b="0" i="0" kern="1200" noProof="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HAZOP del sistema de compresión de la plataforma </a:t>
                      </a:r>
                      <a:r>
                        <a:rPr lang="es-VE" sz="1000" b="0" i="0" kern="1200" noProof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Teak</a:t>
                      </a:r>
                      <a:r>
                        <a:rPr lang="es-VE" sz="10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Repsol T&amp;T, Trinidad</a:t>
                      </a:r>
                      <a:endParaRPr lang="es-VE" sz="1000" b="0" i="0" kern="1200" noProof="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4" name="Picture 25"/>
          <p:cNvPicPr>
            <a:picLocks noChangeAspect="1" noChangeArrowheads="1"/>
          </p:cNvPicPr>
          <p:nvPr/>
        </p:nvPicPr>
        <p:blipFill>
          <a:blip r:embed="rId3"/>
          <a:srcRect r="16365" b="-1"/>
          <a:stretch>
            <a:fillRect/>
          </a:stretch>
        </p:blipFill>
        <p:spPr bwMode="auto">
          <a:xfrm>
            <a:off x="327002" y="3477372"/>
            <a:ext cx="767241" cy="5000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7" name="Text Box 23"/>
          <p:cNvSpPr txBox="1">
            <a:spLocks noChangeArrowheads="1"/>
          </p:cNvSpPr>
          <p:nvPr/>
        </p:nvSpPr>
        <p:spPr bwMode="auto">
          <a:xfrm>
            <a:off x="1000108" y="3548810"/>
            <a:ext cx="321630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 err="1">
                <a:latin typeface="Arial" pitchFamily="34" charset="0"/>
                <a:cs typeface="Arial" pitchFamily="34" charset="0"/>
              </a:rPr>
              <a:t>Vepica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 Wood Group</a:t>
            </a:r>
          </a:p>
        </p:txBody>
      </p:sp>
      <p:sp>
        <p:nvSpPr>
          <p:cNvPr id="9" name="8 Rectángulo"/>
          <p:cNvSpPr/>
          <p:nvPr/>
        </p:nvSpPr>
        <p:spPr>
          <a:xfrm>
            <a:off x="1614518" y="214282"/>
            <a:ext cx="3957622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_tradnl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RESUMEN EXPERIENCIAS</a:t>
            </a:r>
            <a:endParaRPr lang="es-ES" sz="1600" spc="3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Consultoría </a:t>
            </a: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e Ingeniería</a:t>
            </a:r>
            <a:endParaRPr lang="es-ES" sz="1600" spc="300" dirty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graphicFrame>
        <p:nvGraphicFramePr>
          <p:cNvPr id="10" name="9 Tabla"/>
          <p:cNvGraphicFramePr>
            <a:graphicFrameLocks noGrp="1"/>
          </p:cNvGraphicFramePr>
          <p:nvPr/>
        </p:nvGraphicFramePr>
        <p:xfrm>
          <a:off x="142852" y="5333131"/>
          <a:ext cx="5643602" cy="1180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3602"/>
              </a:tblGrid>
              <a:tr h="631397">
                <a:tc>
                  <a:txBody>
                    <a:bodyPr/>
                    <a:lstStyle/>
                    <a:p>
                      <a:pPr marL="1262063" indent="0"/>
                      <a:r>
                        <a:rPr lang="es-ES_tradnl" dirty="0" smtClean="0">
                          <a:solidFill>
                            <a:schemeClr val="tx1"/>
                          </a:solidFill>
                        </a:rPr>
                        <a:t>META  ENERGY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413683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Gerencia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Proyecto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Ingeniería de Detalle, Apoyo a la Procura y Supervisión de Construcción de una Planta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dCompresión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 Gas con 80 MMPCED  - Campo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Jusepín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2006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90" y="5429256"/>
            <a:ext cx="1117600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142852" y="6929454"/>
          <a:ext cx="5643602" cy="10715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43602"/>
              </a:tblGrid>
              <a:tr h="642942">
                <a:tc>
                  <a:txBody>
                    <a:bodyPr/>
                    <a:lstStyle/>
                    <a:p>
                      <a:pPr marL="1073150" indent="0" algn="l" defTabSz="914400" rtl="0" eaLnBrk="1" latinLnBrk="0" hangingPunct="1">
                        <a:spcBef>
                          <a:spcPct val="50000"/>
                        </a:spcBef>
                      </a:pPr>
                      <a:r>
                        <a:rPr lang="es-VE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PETROECUADOR</a:t>
                      </a:r>
                      <a:endParaRPr lang="es-VE" sz="1800" b="1" kern="1200" dirty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Evaluación del Sistema de Medición y Manejo de Gas en la Refinería de Shushufindi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4290" y="6961206"/>
            <a:ext cx="540000" cy="56419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142852" y="1163275"/>
          <a:ext cx="5715040" cy="3348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0"/>
              </a:tblGrid>
              <a:tr h="694081">
                <a:tc>
                  <a:txBody>
                    <a:bodyPr/>
                    <a:lstStyle/>
                    <a:p>
                      <a:pPr marL="1436688" indent="0"/>
                      <a:r>
                        <a:rPr lang="es-ES_tradn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SIDOR</a:t>
                      </a:r>
                      <a:endParaRPr lang="es-ES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2625403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Asesoría en Seguridad y Cálculo de la Red de Gas de SIDOR, 2008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Análisis Preliminar de Peligro Planta H y L III – TERNIUM SIDOR. 2007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Asistencia Técnica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Seguridad durante el Proceso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Parada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Plantas de SIDOR. 2005 – 2006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Levantamiento de Información y Memoria Descriptiva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Sistemas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Contra Incendio, 2005 - 2006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Estudio HAZOP y cumplimiento de LOPCYMAT al proyecto Sistema Lechada de Cal, 2006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Análisis Causa-Raíz Corrosión Planta de Decapado, 2006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Asesorías relacionadas con la Seguridad en Procesos y Arranques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Plantas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 SIDOR, 2005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Asistencia Técnica en materia de Seguridad durante el Proceso de Parada Programada de la Planta Criogénica de Separación de Aire,</a:t>
                      </a:r>
                      <a:r>
                        <a:rPr lang="es-ES_tradnl" sz="1000" b="0" i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2005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3" name="Picture 19" descr="ndc_Sidor_i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90" y="1288887"/>
            <a:ext cx="928694" cy="49703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5 Rectángulo"/>
          <p:cNvSpPr/>
          <p:nvPr/>
        </p:nvSpPr>
        <p:spPr>
          <a:xfrm>
            <a:off x="1614518" y="214282"/>
            <a:ext cx="3957622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_tradnl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RESUMEN EXPERIENCIAS</a:t>
            </a:r>
            <a:endParaRPr lang="es-ES" sz="1600" spc="3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Consultoría en Seguridad</a:t>
            </a:r>
            <a:endParaRPr lang="es-ES" sz="1600" spc="300" dirty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graphicFrame>
        <p:nvGraphicFramePr>
          <p:cNvPr id="7" name="6 Tabla"/>
          <p:cNvGraphicFramePr>
            <a:graphicFrameLocks noGrp="1"/>
          </p:cNvGraphicFramePr>
          <p:nvPr/>
        </p:nvGraphicFramePr>
        <p:xfrm>
          <a:off x="141890" y="4908873"/>
          <a:ext cx="5716003" cy="10918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6003"/>
              </a:tblGrid>
              <a:tr h="571504">
                <a:tc>
                  <a:txBody>
                    <a:bodyPr/>
                    <a:lstStyle/>
                    <a:p>
                      <a:pPr marL="1262063" indent="0"/>
                      <a:r>
                        <a:rPr lang="es-ES_tradnl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ROCKWELL</a:t>
                      </a:r>
                      <a:r>
                        <a:rPr lang="es-ES_tradnl" sz="18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 AUTOMATION</a:t>
                      </a:r>
                      <a:endParaRPr lang="es-ES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413683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Diseño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y</a:t>
                      </a:r>
                      <a:r>
                        <a:rPr lang="es-VE" sz="1000" b="0" i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elaboración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manuales implantación Sistema Gerencial Seguridad, Higiene y Ambiente, 2005</a:t>
                      </a:r>
                      <a:endParaRPr lang="en-US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90" y="5051748"/>
            <a:ext cx="1125815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142852" y="6418918"/>
          <a:ext cx="5715040" cy="17249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0"/>
              </a:tblGrid>
              <a:tr h="642942">
                <a:tc>
                  <a:txBody>
                    <a:bodyPr/>
                    <a:lstStyle/>
                    <a:p>
                      <a:pPr marL="1262063" indent="0"/>
                      <a:r>
                        <a:rPr lang="es-ES_tradnl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Eni</a:t>
                      </a:r>
                      <a:r>
                        <a:rPr lang="es-ES_tradnl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Dación, B.V.</a:t>
                      </a:r>
                      <a:endParaRPr lang="es-ES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827366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Desarrollo de manuales de procedimientos seguros para la O&amp;M de las estaciones Levas-16, LTM-1, DED-1, MEF-25 y GED -10 del campo Dación. 2005.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Asistencia Técnica y Servicios para Ingeniería e Inspección en la Instalaciones del Campo Dación: Todas las disciplinas y todas las consideraciones de SHA. 2005 y 2006</a:t>
                      </a:r>
                      <a:endParaRPr lang="es-ES_tradnl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1" name="Picture 17"/>
          <p:cNvPicPr>
            <a:picLocks noChangeAspect="1" noChangeArrowheads="1"/>
          </p:cNvPicPr>
          <p:nvPr/>
        </p:nvPicPr>
        <p:blipFill>
          <a:blip r:embed="rId4"/>
          <a:srcRect r="69919" b="17438"/>
          <a:stretch>
            <a:fillRect/>
          </a:stretch>
        </p:blipFill>
        <p:spPr bwMode="auto">
          <a:xfrm>
            <a:off x="285728" y="6484006"/>
            <a:ext cx="571504" cy="5316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14 Tabla"/>
          <p:cNvGraphicFramePr>
            <a:graphicFrameLocks noGrp="1"/>
          </p:cNvGraphicFramePr>
          <p:nvPr/>
        </p:nvGraphicFramePr>
        <p:xfrm>
          <a:off x="71415" y="1142976"/>
          <a:ext cx="5715039" cy="131488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39"/>
              </a:tblGrid>
              <a:tr h="642942">
                <a:tc>
                  <a:txBody>
                    <a:bodyPr/>
                    <a:lstStyle/>
                    <a:p>
                      <a:pPr marL="1262063" indent="0"/>
                      <a:r>
                        <a:rPr lang="es-ES_tradnl" sz="18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RLG y Asociados</a:t>
                      </a:r>
                      <a:endParaRPr lang="es-ES" sz="18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671940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Análisis Cuantitativo de Riesgo de la Estación de Control de Presión y del Sistema de medición de la Planta de Electricidad Pedro </a:t>
                      </a:r>
                      <a:r>
                        <a:rPr lang="es-ES_tradnl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Camejo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– </a:t>
                      </a:r>
                      <a:r>
                        <a:rPr lang="es-ES_tradnl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Cadafe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- Carabobo. 2005</a:t>
                      </a:r>
                      <a:endParaRPr lang="es-ES_tradnl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6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9" y="1165201"/>
            <a:ext cx="760411" cy="5535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2" name="11 Rectángulo"/>
          <p:cNvSpPr/>
          <p:nvPr/>
        </p:nvSpPr>
        <p:spPr>
          <a:xfrm>
            <a:off x="714356" y="214282"/>
            <a:ext cx="4857784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_tradnl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RESUMEN EXPERIENCIAS</a:t>
            </a:r>
            <a:endParaRPr lang="es-ES" sz="1600" spc="3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Consultoría en Seguridad</a:t>
            </a:r>
            <a:endParaRPr lang="es-ES" sz="1600" spc="300" dirty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graphicFrame>
        <p:nvGraphicFramePr>
          <p:cNvPr id="13" name="12 Tabla"/>
          <p:cNvGraphicFramePr>
            <a:graphicFrameLocks noGrp="1"/>
          </p:cNvGraphicFramePr>
          <p:nvPr/>
        </p:nvGraphicFramePr>
        <p:xfrm>
          <a:off x="71415" y="2571736"/>
          <a:ext cx="5715039" cy="30850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39"/>
              </a:tblGrid>
              <a:tr h="631397">
                <a:tc>
                  <a:txBody>
                    <a:bodyPr/>
                    <a:lstStyle/>
                    <a:p>
                      <a:pPr marL="1262063" indent="0"/>
                      <a:r>
                        <a:rPr lang="es-ES_tradnl" sz="20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REPSOL, YPF </a:t>
                      </a:r>
                      <a:r>
                        <a:rPr lang="es-ES_tradnl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(Contrato con </a:t>
                      </a:r>
                      <a:r>
                        <a:rPr lang="es-ES_tradnl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Vepica</a:t>
                      </a:r>
                      <a:r>
                        <a:rPr lang="es-ES_tradnl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Wood </a:t>
                      </a:r>
                      <a:r>
                        <a:rPr lang="es-ES_tradnl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Group</a:t>
                      </a:r>
                      <a:r>
                        <a:rPr lang="es-ES_tradnl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endParaRPr lang="es-ES" sz="20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2068415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Evaluación procesos y seguridad sistemas gas de compresión, despresurización, alivio y venteo de la plataforma Costa Afuera </a:t>
                      </a:r>
                      <a:r>
                        <a:rPr lang="es-ES_tradnl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Teak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en Trinidad &amp; Tobago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Análisis Preliminar de Riesgos (PHA) - Proyecto instalación de 3 compresores en la plataforma </a:t>
                      </a:r>
                      <a:r>
                        <a:rPr lang="es-ES_tradnl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Teak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Trinidad &amp; Tobago</a:t>
                      </a:r>
                      <a:endParaRPr lang="es-ES_tradnl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Plan aseguramiento y control de calidad Proyecto “Ampliación Sistema de Compresión de Gas de la Plataforma </a:t>
                      </a:r>
                      <a:r>
                        <a:rPr lang="es-ES_tradnl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Teak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” de Repsol YPF en T&amp;T, según la norma ISO 9001:2000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Análisis Identificación Riesgos (HAZID) en pozo exploratorio costa afuera Trinidad</a:t>
                      </a:r>
                    </a:p>
                    <a:p>
                      <a:pPr marL="261938" marR="0" indent="-261938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Análisis Identificación Riesgos (HAZID) Desmantelamiento Instalaciones Plataforma </a:t>
                      </a:r>
                      <a:r>
                        <a:rPr lang="es-ES_tradnl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Teak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Trinidad. 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5878" y="2571736"/>
            <a:ext cx="945066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0" name="19 Tabla"/>
          <p:cNvGraphicFramePr>
            <a:graphicFrameLocks noGrp="1"/>
          </p:cNvGraphicFramePr>
          <p:nvPr/>
        </p:nvGraphicFramePr>
        <p:xfrm>
          <a:off x="71414" y="5786446"/>
          <a:ext cx="5715040" cy="9231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0"/>
              </a:tblGrid>
              <a:tr h="631397">
                <a:tc>
                  <a:txBody>
                    <a:bodyPr/>
                    <a:lstStyle/>
                    <a:p>
                      <a:pPr marL="1262063" indent="0" algn="l" defTabSz="914400" rtl="0" eaLnBrk="1" latinLnBrk="0" hangingPunct="1"/>
                      <a:r>
                        <a:rPr lang="es-ES_tradnl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METAENERGY - CONSORCIO GAS &amp; B</a:t>
                      </a:r>
                      <a:endParaRPr lang="es-ES" sz="18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154421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Plan  Aseguramiento Calidad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Empresa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Brío Ingeniería de Control, C.A.,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2005</a:t>
                      </a:r>
                      <a:endParaRPr lang="es-ES_tradnl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1" name="Picture 2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8728" y="6061921"/>
            <a:ext cx="1185862" cy="4206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graphicFrame>
        <p:nvGraphicFramePr>
          <p:cNvPr id="22" name="21 Tabla"/>
          <p:cNvGraphicFramePr>
            <a:graphicFrameLocks noGrp="1"/>
          </p:cNvGraphicFramePr>
          <p:nvPr/>
        </p:nvGraphicFramePr>
        <p:xfrm>
          <a:off x="71415" y="6858016"/>
          <a:ext cx="5786478" cy="13803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86478"/>
              </a:tblGrid>
              <a:tr h="631397">
                <a:tc>
                  <a:txBody>
                    <a:bodyPr/>
                    <a:lstStyle/>
                    <a:p>
                      <a:pPr marL="812800" indent="0" algn="l" defTabSz="914400" rtl="0" eaLnBrk="1" latinLnBrk="0" hangingPunct="1"/>
                      <a:r>
                        <a:rPr lang="es-ES_tradnl" sz="1800" b="1" kern="1200" dirty="0" smtClean="0">
                          <a:solidFill>
                            <a:schemeClr val="tx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SHELL de Venezuela, C.A.</a:t>
                      </a:r>
                      <a:endParaRPr lang="es-ES" sz="1800" b="1" kern="1200" dirty="0" smtClean="0">
                        <a:solidFill>
                          <a:schemeClr val="tx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725925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Actualización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procedimientos Manejo </a:t>
                      </a: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 Químicos en la ejecución segura de las actividades de adquisición, transporte, almacenamiento y uso de productos químicos, así como el tratamiento y disposición final de desechos químicos de acuerdo a las disposiciones legales vigentes </a:t>
                      </a:r>
                      <a:endParaRPr lang="es-ES_tradnl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3" name="Picture 17" descr="pecten"/>
          <p:cNvPicPr>
            <a:picLocks noChangeAspect="1" noChangeArrowheads="1"/>
          </p:cNvPicPr>
          <p:nvPr/>
        </p:nvPicPr>
        <p:blipFill>
          <a:blip r:embed="rId5"/>
          <a:srcRect l="18611" t="18666"/>
          <a:stretch>
            <a:fillRect/>
          </a:stretch>
        </p:blipFill>
        <p:spPr bwMode="auto">
          <a:xfrm>
            <a:off x="207940" y="6930286"/>
            <a:ext cx="663575" cy="538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11 Tabla"/>
          <p:cNvGraphicFramePr>
            <a:graphicFrameLocks noGrp="1"/>
          </p:cNvGraphicFramePr>
          <p:nvPr/>
        </p:nvGraphicFramePr>
        <p:xfrm>
          <a:off x="87313" y="1867640"/>
          <a:ext cx="5770579" cy="19899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70579"/>
              </a:tblGrid>
              <a:tr h="631397">
                <a:tc>
                  <a:txBody>
                    <a:bodyPr/>
                    <a:lstStyle/>
                    <a:p>
                      <a:pPr marL="812800" indent="0"/>
                      <a:r>
                        <a:rPr lang="es-ES_tradnl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BP de Venezuela</a:t>
                      </a:r>
                      <a:endParaRPr lang="es-ES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1083115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Evaluación del Sistema Contra Incendio de la Planta BP. Campo Boquerón. Estado Monagas, 2006 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Seguridad de los Procesos de la Planta de Tratamiento de Gas Urdaneta García – DZO, 2005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_tradnl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Auditoria Técnica grado de cumplimiento Sistema Seguridad Procesos - Variable Gestión de Integridad - Unidad de Activos del Campo DZO en Alturitas II, 2004</a:t>
                      </a: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8" y="1857356"/>
            <a:ext cx="500062" cy="619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7 Rectángulo"/>
          <p:cNvSpPr/>
          <p:nvPr/>
        </p:nvSpPr>
        <p:spPr>
          <a:xfrm>
            <a:off x="714356" y="214282"/>
            <a:ext cx="4857784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_tradnl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RESUMEN EXPERIENCIAS</a:t>
            </a:r>
            <a:endParaRPr lang="es-ES" sz="1600" spc="3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Consultoría en Seguridad</a:t>
            </a:r>
            <a:endParaRPr lang="es-ES" sz="1600" spc="300" dirty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graphicFrame>
        <p:nvGraphicFramePr>
          <p:cNvPr id="9" name="8 Tabla"/>
          <p:cNvGraphicFramePr>
            <a:graphicFrameLocks noGrp="1"/>
          </p:cNvGraphicFramePr>
          <p:nvPr/>
        </p:nvGraphicFramePr>
        <p:xfrm>
          <a:off x="71414" y="4286248"/>
          <a:ext cx="5715040" cy="3622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15040"/>
              </a:tblGrid>
              <a:tr h="739443">
                <a:tc>
                  <a:txBody>
                    <a:bodyPr/>
                    <a:lstStyle/>
                    <a:p>
                      <a:pPr marL="1436688" indent="0"/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2214578">
                <a:tc>
                  <a:txBody>
                    <a:bodyPr/>
                    <a:lstStyle/>
                    <a:p>
                      <a:pPr marL="266700" indent="-2667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Clr>
                          <a:srgbClr val="FF0000"/>
                        </a:buClr>
                        <a:buSzPct val="95000"/>
                        <a:buFont typeface="Arial" pitchFamily="34" charset="0"/>
                        <a:buChar char="►"/>
                        <a:defRPr/>
                      </a:pPr>
                      <a:r>
                        <a:rPr lang="es-VE" sz="1000" dirty="0" smtClean="0">
                          <a:latin typeface="Arial" pitchFamily="34" charset="0"/>
                          <a:cs typeface="Arial" pitchFamily="34" charset="0"/>
                        </a:rPr>
                        <a:t>Evaluación de procesos y seguridad de los sistemas gas de compresión, despresurización, alivio y venteo de la plataforma </a:t>
                      </a:r>
                      <a:r>
                        <a:rPr lang="es-VE" sz="1000" dirty="0" err="1" smtClean="0">
                          <a:latin typeface="Arial" pitchFamily="34" charset="0"/>
                          <a:cs typeface="Arial" pitchFamily="34" charset="0"/>
                        </a:rPr>
                        <a:t>Teak</a:t>
                      </a:r>
                      <a:r>
                        <a:rPr lang="es-VE" sz="1000" dirty="0" smtClean="0">
                          <a:latin typeface="Arial" pitchFamily="34" charset="0"/>
                          <a:cs typeface="Arial" pitchFamily="34" charset="0"/>
                        </a:rPr>
                        <a:t>, para producción costa afuera, en Trinidad &amp; Tobago (en alianza con </a:t>
                      </a:r>
                      <a:r>
                        <a:rPr lang="es-VE" sz="1000" dirty="0" err="1" smtClean="0">
                          <a:latin typeface="Arial" pitchFamily="34" charset="0"/>
                          <a:cs typeface="Arial" pitchFamily="34" charset="0"/>
                        </a:rPr>
                        <a:t>Exceltec</a:t>
                      </a:r>
                      <a:r>
                        <a:rPr lang="es-VE" sz="1000" dirty="0" smtClean="0">
                          <a:latin typeface="Arial" pitchFamily="34" charset="0"/>
                          <a:cs typeface="Arial" pitchFamily="34" charset="0"/>
                        </a:rPr>
                        <a:t>) </a:t>
                      </a:r>
                      <a:endParaRPr lang="es-VE" sz="1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66700" indent="-266700" algn="just">
                        <a:lnSpc>
                          <a:spcPct val="150000"/>
                        </a:lnSpc>
                        <a:spcAft>
                          <a:spcPts val="600"/>
                        </a:spcAft>
                        <a:buClr>
                          <a:srgbClr val="FF0000"/>
                        </a:buClr>
                        <a:buSzPct val="95000"/>
                        <a:buFont typeface="Arial" pitchFamily="34" charset="0"/>
                        <a:buChar char="►"/>
                        <a:defRPr/>
                      </a:pPr>
                      <a:r>
                        <a:rPr lang="es-VE" sz="1000" dirty="0" smtClean="0">
                          <a:latin typeface="Arial" pitchFamily="34" charset="0"/>
                          <a:cs typeface="Arial" pitchFamily="34" charset="0"/>
                        </a:rPr>
                        <a:t>Análisis Preliminar de Riesgos (PHA) - Proyecto instalación de 3 compresores en la plataforma </a:t>
                      </a:r>
                      <a:r>
                        <a:rPr lang="es-VE" sz="1000" dirty="0" err="1" smtClean="0">
                          <a:latin typeface="Arial" pitchFamily="34" charset="0"/>
                          <a:cs typeface="Arial" pitchFamily="34" charset="0"/>
                        </a:rPr>
                        <a:t>Teak</a:t>
                      </a:r>
                      <a:r>
                        <a:rPr lang="es-VE" sz="1000" dirty="0" smtClean="0">
                          <a:latin typeface="Arial" pitchFamily="34" charset="0"/>
                          <a:cs typeface="Arial" pitchFamily="34" charset="0"/>
                        </a:rPr>
                        <a:t> Trinidad &amp; Tobago.</a:t>
                      </a:r>
                      <a:endParaRPr lang="es-VE" sz="10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dirty="0" smtClean="0">
                          <a:latin typeface="Arial" pitchFamily="34" charset="0"/>
                          <a:cs typeface="Arial" pitchFamily="34" charset="0"/>
                        </a:rPr>
                        <a:t>Plan de aseguramiento y control de la calidad para el Proyecto “Ampliación Sistema de Compresión de Gas de la Plataforma </a:t>
                      </a:r>
                      <a:r>
                        <a:rPr lang="es-VE" sz="1000" dirty="0" err="1" smtClean="0">
                          <a:latin typeface="Arial" pitchFamily="34" charset="0"/>
                          <a:cs typeface="Arial" pitchFamily="34" charset="0"/>
                        </a:rPr>
                        <a:t>Teak</a:t>
                      </a:r>
                      <a:r>
                        <a:rPr lang="es-VE" sz="1000" dirty="0" smtClean="0">
                          <a:latin typeface="Arial" pitchFamily="34" charset="0"/>
                          <a:cs typeface="Arial" pitchFamily="34" charset="0"/>
                        </a:rPr>
                        <a:t>” de </a:t>
                      </a:r>
                      <a:r>
                        <a:rPr lang="es-VE" sz="1000" dirty="0" err="1" smtClean="0">
                          <a:latin typeface="Arial" pitchFamily="34" charset="0"/>
                          <a:cs typeface="Arial" pitchFamily="34" charset="0"/>
                        </a:rPr>
                        <a:t>RepsolYPF</a:t>
                      </a:r>
                      <a:r>
                        <a:rPr lang="es-VE" sz="1000" dirty="0" smtClean="0">
                          <a:latin typeface="Arial" pitchFamily="34" charset="0"/>
                          <a:cs typeface="Arial" pitchFamily="34" charset="0"/>
                        </a:rPr>
                        <a:t> en T&amp;T, según la norma ISO 9001:2000  (en alianza con </a:t>
                      </a:r>
                      <a:r>
                        <a:rPr lang="es-VE" sz="1000" dirty="0" err="1" smtClean="0">
                          <a:latin typeface="Arial" pitchFamily="34" charset="0"/>
                          <a:cs typeface="Arial" pitchFamily="34" charset="0"/>
                        </a:rPr>
                        <a:t>Exceltec</a:t>
                      </a:r>
                      <a:r>
                        <a:rPr lang="es-VE" sz="100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Análisis de Identificación  de  Riesgos (HAZID) en pozo exploratorio costa afuera Trinidad</a:t>
                      </a:r>
                      <a:endParaRPr lang="es-VE" sz="10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Análisis de Identificación de Riesgos (HAZID) del Desmantelamiento de Instalaciones de la  Plataforma </a:t>
                      </a:r>
                      <a:r>
                        <a:rPr lang="es-VE" sz="100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Teak</a:t>
                      </a:r>
                      <a:r>
                        <a:rPr lang="es-VE" sz="100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Trinidad.</a:t>
                      </a:r>
                      <a:endParaRPr lang="es-VE" sz="100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0" name="9 Grupo"/>
          <p:cNvGrpSpPr/>
          <p:nvPr/>
        </p:nvGrpSpPr>
        <p:grpSpPr>
          <a:xfrm>
            <a:off x="357166" y="4382749"/>
            <a:ext cx="4214842" cy="642942"/>
            <a:chOff x="1000108" y="1425156"/>
            <a:chExt cx="4214842" cy="642942"/>
          </a:xfrm>
        </p:grpSpPr>
        <p:pic>
          <p:nvPicPr>
            <p:cNvPr id="11" name="Picture 10"/>
            <p:cNvPicPr>
              <a:picLocks noChangeAspect="1" noChangeArrowheads="1"/>
            </p:cNvPicPr>
            <p:nvPr/>
          </p:nvPicPr>
          <p:blipFill>
            <a:blip r:embed="rId3"/>
            <a:srcRect b="45122"/>
            <a:stretch>
              <a:fillRect/>
            </a:stretch>
          </p:blipFill>
          <p:spPr bwMode="auto">
            <a:xfrm>
              <a:off x="2905119" y="1425156"/>
              <a:ext cx="914400" cy="6429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8" name="Picture 10"/>
            <p:cNvPicPr>
              <a:picLocks noChangeAspect="1" noChangeArrowheads="1"/>
            </p:cNvPicPr>
            <p:nvPr/>
          </p:nvPicPr>
          <p:blipFill>
            <a:blip r:embed="rId3"/>
            <a:srcRect t="60976"/>
            <a:stretch>
              <a:fillRect/>
            </a:stretch>
          </p:blipFill>
          <p:spPr bwMode="auto">
            <a:xfrm>
              <a:off x="4000504" y="1443019"/>
              <a:ext cx="1214446" cy="607216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00108" y="1441827"/>
              <a:ext cx="1724025" cy="609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1 Tabla"/>
          <p:cNvGraphicFramePr>
            <a:graphicFrameLocks noGrp="1"/>
          </p:cNvGraphicFramePr>
          <p:nvPr/>
        </p:nvGraphicFramePr>
        <p:xfrm>
          <a:off x="415881" y="3071778"/>
          <a:ext cx="5156259" cy="529753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1741089"/>
                <a:gridCol w="3415170"/>
              </a:tblGrid>
              <a:tr h="293690">
                <a:tc>
                  <a:txBody>
                    <a:bodyPr/>
                    <a:lstStyle/>
                    <a:p>
                      <a:pPr algn="ctr"/>
                      <a:r>
                        <a:rPr lang="es-ES_tradnl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Estación Servicio</a:t>
                      </a:r>
                      <a:endParaRPr lang="es-E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4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Ubicación</a:t>
                      </a:r>
                      <a:endParaRPr lang="es-ES" sz="14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9525" cap="flat" cmpd="sng" algn="ctr">
                      <a:noFill/>
                      <a:prstDash val="soli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Vizcalago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Autopista Caracas - Guarenas. Estado Miranda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La Ciudadela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Autopista Prados del Este. - Estado Miranda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La Estancia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Chuao. Área Metropolitana. Estado Miranda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Las Esmeraldas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Autopista </a:t>
                      </a:r>
                      <a:r>
                        <a:rPr lang="es-ES_tradnl" sz="1100" b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Intercomunal</a:t>
                      </a:r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Estado Miranda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Pariapan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San Juan de Los Morros. Estado Guárico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Cabriales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Valencia. Estado Carabobo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Chacao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Autopista </a:t>
                      </a:r>
                      <a:r>
                        <a:rPr lang="es-ES_tradnl" sz="1100" b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Guacara</a:t>
                      </a:r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Estado Carabobo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Festival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San Juan de Los Morros. Estado Guárico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Fuerte </a:t>
                      </a:r>
                      <a:r>
                        <a:rPr lang="es-ES_tradnl" sz="1100" b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Tiuna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El Valle. Distrito Capital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Guaparo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Valencia. Estado Carabobo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Guaruto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Palo Negro. Estado Aragua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La Rinconada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El Valle. Distrito Capital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Lagoexpresa</a:t>
                      </a:r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Hipódromo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Coche. Distrito Capital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Las Matas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Maracay. Estado Aragua</a:t>
                      </a:r>
                      <a:endParaRPr lang="es-ES" sz="1600" dirty="0"/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Los Naranjillos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Guacara</a:t>
                      </a:r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. Estado Carabobo</a:t>
                      </a:r>
                      <a:endParaRPr lang="es-ES" sz="1600" dirty="0"/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293690"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Tamanaco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0" hangingPunct="1"/>
                      <a:r>
                        <a:rPr lang="es-ES_tradnl" sz="11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La Guairita. Baruta.. Estado Miranda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</a:tr>
              <a:tr h="293690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_tradnl" sz="1100" b="0" dirty="0" smtClean="0">
                          <a:latin typeface="Arial" pitchFamily="34" charset="0"/>
                          <a:cs typeface="Arial" pitchFamily="34" charset="0"/>
                        </a:rPr>
                        <a:t>En Progreso 8  Estaciones de Servicio  en Maracay Estado Aragua</a:t>
                      </a:r>
                      <a:endParaRPr lang="es-ES" sz="11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200" b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C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2 Rectángulo"/>
          <p:cNvSpPr/>
          <p:nvPr/>
        </p:nvSpPr>
        <p:spPr bwMode="auto">
          <a:xfrm>
            <a:off x="2416145" y="1638500"/>
            <a:ext cx="4000528" cy="86177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ctr" fontAlgn="auto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dirty="0" err="1" smtClean="0">
                <a:ln w="50800"/>
                <a:solidFill>
                  <a:srgbClr val="C86400"/>
                </a:solidFill>
                <a:latin typeface="Arial Black" pitchFamily="34" charset="0"/>
                <a:cs typeface="Arial" pitchFamily="34" charset="0"/>
              </a:rPr>
              <a:t>PrincipalesEstaciones</a:t>
            </a:r>
            <a:endParaRPr lang="es-ES" sz="1600" dirty="0">
              <a:ln w="50800"/>
              <a:solidFill>
                <a:srgbClr val="C86400"/>
              </a:solidFill>
              <a:latin typeface="Arial Black" pitchFamily="34" charset="0"/>
              <a:cs typeface="Arial" pitchFamily="34" charset="0"/>
            </a:endParaRPr>
          </a:p>
          <a:p>
            <a:pPr marL="3175" algn="ctr" fontAlgn="auto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defRPr/>
            </a:pPr>
            <a:r>
              <a:rPr lang="es-ES_tradnl" sz="1600" dirty="0">
                <a:ln w="50800"/>
                <a:solidFill>
                  <a:srgbClr val="C86400"/>
                </a:solidFill>
                <a:latin typeface="Arial Black" pitchFamily="34" charset="0"/>
                <a:cs typeface="Arial" pitchFamily="34" charset="0"/>
              </a:rPr>
              <a:t>Realizadas / Progreso</a:t>
            </a:r>
            <a:endParaRPr lang="es-ES" sz="1600" dirty="0">
              <a:ln w="50800"/>
              <a:solidFill>
                <a:srgbClr val="C86400"/>
              </a:solidFill>
              <a:latin typeface="Arial Black" pitchFamily="34" charset="0"/>
              <a:cs typeface="Arial" pitchFamily="34" charset="0"/>
            </a:endParaRPr>
          </a:p>
          <a:p>
            <a:pPr marL="3175" algn="ctr" fontAlgn="auto">
              <a:spcBef>
                <a:spcPts val="0"/>
              </a:spcBef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i="1" dirty="0">
                <a:ln w="50800"/>
                <a:solidFill>
                  <a:srgbClr val="C86400"/>
                </a:solidFill>
                <a:latin typeface="Arial Black" pitchFamily="34" charset="0"/>
                <a:cs typeface="Arial" pitchFamily="34" charset="0"/>
              </a:rPr>
              <a:t>2006 - 2009 </a:t>
            </a:r>
          </a:p>
        </p:txBody>
      </p:sp>
      <p:sp>
        <p:nvSpPr>
          <p:cNvPr id="4" name="3 Rectángulo"/>
          <p:cNvSpPr/>
          <p:nvPr/>
        </p:nvSpPr>
        <p:spPr bwMode="auto">
          <a:xfrm>
            <a:off x="571480" y="77900"/>
            <a:ext cx="5072074" cy="70788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ct val="50000"/>
              </a:spcAft>
              <a:buClr>
                <a:srgbClr val="FF6600"/>
              </a:buClr>
              <a:defRPr/>
            </a:pPr>
            <a:r>
              <a:rPr lang="es-ES_tradnl" sz="1600" b="1" dirty="0" smtClean="0">
                <a:ln w="3175">
                  <a:noFill/>
                  <a:prstDash val="solid"/>
                </a:ln>
                <a:solidFill>
                  <a:srgbClr val="000066"/>
                </a:solidFill>
                <a:latin typeface="Century Gothic" pitchFamily="34" charset="0"/>
              </a:rPr>
              <a:t>RESUMEN EXPERIENCIAS</a:t>
            </a:r>
            <a:endParaRPr lang="es-ES" sz="1600" b="1" dirty="0" smtClean="0">
              <a:ln w="3175">
                <a:noFill/>
                <a:prstDash val="solid"/>
              </a:ln>
              <a:solidFill>
                <a:srgbClr val="000066"/>
              </a:solidFill>
              <a:latin typeface="Century Gothic" pitchFamily="34" charset="0"/>
            </a:endParaRPr>
          </a:p>
          <a:p>
            <a:pPr algn="r" fontAlgn="auto">
              <a:spcBef>
                <a:spcPts val="0"/>
              </a:spcBef>
              <a:spcAft>
                <a:spcPct val="50000"/>
              </a:spcAft>
              <a:buClr>
                <a:srgbClr val="FF6600"/>
              </a:buClr>
              <a:defRPr/>
            </a:pPr>
            <a:r>
              <a:rPr lang="es-ES" sz="1600" b="1" dirty="0" smtClean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Proyectos </a:t>
            </a:r>
            <a:r>
              <a:rPr lang="es-ES" sz="1600" b="1" dirty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Gas Natural </a:t>
            </a:r>
            <a:r>
              <a:rPr lang="es-ES" sz="1600" b="1" dirty="0" smtClean="0">
                <a:ln w="1905"/>
                <a:solidFill>
                  <a:srgbClr val="00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entury Gothic" pitchFamily="34" charset="0"/>
              </a:rPr>
              <a:t>Vehicular (GNV)</a:t>
            </a:r>
            <a:endParaRPr lang="es-ES" sz="1600" b="1" dirty="0">
              <a:ln w="1905"/>
              <a:solidFill>
                <a:srgbClr val="00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52" y="1142976"/>
            <a:ext cx="2987675" cy="188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285426" y="1071538"/>
            <a:ext cx="5400000" cy="684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Empresa de capital venezolano, con proyección internacional, conformada</a:t>
            </a:r>
            <a:r>
              <a:rPr lang="es-ES" sz="1000" dirty="0">
                <a:latin typeface="Arial" pitchFamily="34" charset="0"/>
                <a:cs typeface="Arial" pitchFamily="34" charset="0"/>
              </a:rPr>
              <a:t> por profesionales con amplia experiencia en Proyectos del Sector Petróleo y Gas y de otros Sectores Industriales</a:t>
            </a:r>
            <a:r>
              <a:rPr lang="es-ES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es-VE" sz="1050" b="1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426" y="1902771"/>
            <a:ext cx="5400000" cy="1161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123 Rectángulo"/>
          <p:cNvSpPr>
            <a:spLocks noChangeArrowheads="1"/>
          </p:cNvSpPr>
          <p:nvPr/>
        </p:nvSpPr>
        <p:spPr bwMode="auto">
          <a:xfrm>
            <a:off x="285426" y="3357554"/>
            <a:ext cx="5400000" cy="756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1" algn="just">
              <a:lnSpc>
                <a:spcPct val="150000"/>
              </a:lnSpc>
              <a:spcAft>
                <a:spcPts val="600"/>
              </a:spcAft>
              <a:buClr>
                <a:srgbClr val="E67300"/>
              </a:buClr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La calidad, confiabilidad y eficiencia </a:t>
            </a:r>
            <a:r>
              <a:rPr lang="es-ES_tradnl" sz="1000" dirty="0">
                <a:latin typeface="Arial" pitchFamily="34" charset="0"/>
                <a:cs typeface="Arial" pitchFamily="34" charset="0"/>
              </a:rPr>
              <a:t>de nuestros procesos nos han posicionado como uno de los referentes de servicios y productos para los mercados de </a:t>
            </a:r>
            <a:r>
              <a:rPr lang="es-VE" sz="1000" dirty="0">
                <a:latin typeface="Arial" pitchFamily="34" charset="0"/>
                <a:cs typeface="Arial" pitchFamily="34" charset="0"/>
              </a:rPr>
              <a:t>Petróleo y Gas, Químicos, Siderúrgicos e Industriales en las siguientes Líneas de Servicios:</a:t>
            </a:r>
          </a:p>
        </p:txBody>
      </p:sp>
      <p:grpSp>
        <p:nvGrpSpPr>
          <p:cNvPr id="19" name="18 Grupo"/>
          <p:cNvGrpSpPr/>
          <p:nvPr/>
        </p:nvGrpSpPr>
        <p:grpSpPr>
          <a:xfrm>
            <a:off x="689234" y="4260042"/>
            <a:ext cx="5287536" cy="2312222"/>
            <a:chOff x="1142984" y="3821461"/>
            <a:chExt cx="5287536" cy="2312222"/>
          </a:xfrm>
        </p:grpSpPr>
        <p:sp>
          <p:nvSpPr>
            <p:cNvPr id="5" name="121 CuadroTexto"/>
            <p:cNvSpPr txBox="1">
              <a:spLocks noChangeArrowheads="1"/>
            </p:cNvSpPr>
            <p:nvPr/>
          </p:nvSpPr>
          <p:spPr bwMode="auto">
            <a:xfrm>
              <a:off x="1365260" y="4079274"/>
              <a:ext cx="5065260" cy="20544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marL="177800" lvl="3" indent="-177800">
                <a:spcBef>
                  <a:spcPts val="600"/>
                </a:spcBef>
                <a:spcAft>
                  <a:spcPts val="300"/>
                </a:spcAft>
                <a:buClr>
                  <a:srgbClr val="F1671B"/>
                </a:buClr>
                <a:buBlip>
                  <a:blip r:embed="rId3"/>
                </a:buBlip>
              </a:pPr>
              <a:r>
                <a:rPr lang="es-VE" sz="1000" dirty="0" smtClean="0">
                  <a:latin typeface="Tahoma" pitchFamily="34" charset="0"/>
                  <a:cs typeface="Tahoma" pitchFamily="34" charset="0"/>
                </a:rPr>
                <a:t>Visualización, Conceptualización y Definición (VCD) </a:t>
              </a:r>
            </a:p>
            <a:p>
              <a:pPr marL="635000" lvl="4" indent="-177800">
                <a:spcAft>
                  <a:spcPts val="600"/>
                </a:spcAft>
                <a:buClr>
                  <a:srgbClr val="FA6500"/>
                </a:buClr>
                <a:buFont typeface="Tahoma" pitchFamily="34" charset="0"/>
                <a:buChar char="–"/>
              </a:pPr>
              <a:r>
                <a:rPr lang="es-VE" sz="1000" dirty="0" smtClean="0">
                  <a:latin typeface="Tahoma" pitchFamily="34" charset="0"/>
                  <a:cs typeface="Tahoma" pitchFamily="34" charset="0"/>
                </a:rPr>
                <a:t>Proyectos Integrados Subsuelo – Superficie  (Petróleo y Gas)</a:t>
              </a:r>
            </a:p>
            <a:p>
              <a:pPr marL="635000" lvl="4" indent="-177800">
                <a:spcAft>
                  <a:spcPts val="600"/>
                </a:spcAft>
                <a:buClr>
                  <a:srgbClr val="FA6500"/>
                </a:buClr>
                <a:buFont typeface="Tahoma" pitchFamily="34" charset="0"/>
                <a:buChar char="–"/>
              </a:pPr>
              <a:r>
                <a:rPr lang="es-VE" sz="1000" dirty="0" smtClean="0">
                  <a:latin typeface="Tahoma" pitchFamily="34" charset="0"/>
                  <a:cs typeface="Tahoma" pitchFamily="34" charset="0"/>
                </a:rPr>
                <a:t>Dimensionamiento Facilidades de Superficie</a:t>
              </a:r>
            </a:p>
            <a:p>
              <a:pPr marL="177800" indent="-177800">
                <a:spcBef>
                  <a:spcPts val="600"/>
                </a:spcBef>
                <a:spcAft>
                  <a:spcPts val="300"/>
                </a:spcAft>
                <a:buClr>
                  <a:srgbClr val="F1671B"/>
                </a:buClr>
                <a:buBlip>
                  <a:blip r:embed="rId3"/>
                </a:buBlip>
              </a:pPr>
              <a:r>
                <a:rPr lang="es-VE" sz="1000" dirty="0" smtClean="0">
                  <a:latin typeface="Tahoma" pitchFamily="34" charset="0"/>
                  <a:cs typeface="Tahoma" pitchFamily="34" charset="0"/>
                </a:rPr>
                <a:t>Ingeniería Básica y Detalle – Gas Natural Vehicular (GNV)</a:t>
              </a:r>
            </a:p>
            <a:p>
              <a:pPr marL="177800" indent="-177800">
                <a:spcBef>
                  <a:spcPts val="600"/>
                </a:spcBef>
                <a:spcAft>
                  <a:spcPts val="300"/>
                </a:spcAft>
                <a:buClr>
                  <a:schemeClr val="tx2">
                    <a:lumMod val="75000"/>
                  </a:schemeClr>
                </a:buClr>
                <a:buBlip>
                  <a:blip r:embed="rId3"/>
                </a:buBlip>
              </a:pPr>
              <a:r>
                <a:rPr lang="es-VE" sz="1000" dirty="0" smtClean="0">
                  <a:latin typeface="Tahoma" pitchFamily="34" charset="0"/>
                  <a:cs typeface="Tahoma" pitchFamily="34" charset="0"/>
                </a:rPr>
                <a:t>Ingeniería de Procesos</a:t>
              </a:r>
              <a:endParaRPr lang="es-ES" sz="1000" dirty="0" smtClean="0">
                <a:latin typeface="Tahoma" pitchFamily="34" charset="0"/>
                <a:cs typeface="Tahoma" pitchFamily="34" charset="0"/>
              </a:endParaRPr>
            </a:p>
            <a:p>
              <a:pPr marL="177800" indent="-177800">
                <a:spcBef>
                  <a:spcPts val="600"/>
                </a:spcBef>
                <a:spcAft>
                  <a:spcPts val="300"/>
                </a:spcAft>
                <a:buClr>
                  <a:srgbClr val="F1671B"/>
                </a:buClr>
                <a:buBlip>
                  <a:blip r:embed="rId3"/>
                </a:buBlip>
              </a:pPr>
              <a:r>
                <a:rPr lang="es-VE" sz="1000" dirty="0" smtClean="0">
                  <a:latin typeface="Tahoma" pitchFamily="34" charset="0"/>
                  <a:cs typeface="Tahoma" pitchFamily="34" charset="0"/>
                </a:rPr>
                <a:t>Ingeniería y Gerencia de Proyectos</a:t>
              </a:r>
              <a:endParaRPr lang="es-ES" sz="1000" dirty="0" smtClean="0">
                <a:latin typeface="Tahoma" pitchFamily="34" charset="0"/>
                <a:cs typeface="Tahoma" pitchFamily="34" charset="0"/>
              </a:endParaRPr>
            </a:p>
            <a:p>
              <a:pPr marL="177800" indent="-177800">
                <a:spcBef>
                  <a:spcPts val="600"/>
                </a:spcBef>
                <a:spcAft>
                  <a:spcPts val="300"/>
                </a:spcAft>
                <a:buClr>
                  <a:srgbClr val="F1671B"/>
                </a:buClr>
                <a:buBlip>
                  <a:blip r:embed="rId3"/>
                </a:buBlip>
              </a:pPr>
              <a:r>
                <a:rPr lang="es-VE" sz="1000" dirty="0" smtClean="0">
                  <a:latin typeface="Tahoma" pitchFamily="34" charset="0"/>
                  <a:cs typeface="Tahoma" pitchFamily="34" charset="0"/>
                </a:rPr>
                <a:t>Evaluación Integral de Seguridad de los Procesos</a:t>
              </a:r>
              <a:endParaRPr lang="es-ES" sz="1000" dirty="0" smtClean="0">
                <a:latin typeface="Tahoma" pitchFamily="34" charset="0"/>
                <a:cs typeface="Tahoma" pitchFamily="34" charset="0"/>
              </a:endParaRPr>
            </a:p>
            <a:p>
              <a:pPr marL="177800" indent="-177800">
                <a:spcBef>
                  <a:spcPts val="600"/>
                </a:spcBef>
                <a:spcAft>
                  <a:spcPts val="300"/>
                </a:spcAft>
                <a:buClr>
                  <a:srgbClr val="F1671B"/>
                </a:buClr>
                <a:buBlip>
                  <a:blip r:embed="rId3"/>
                </a:buBlip>
              </a:pPr>
              <a:r>
                <a:rPr lang="es-VE" sz="1000" dirty="0" smtClean="0">
                  <a:latin typeface="Tahoma" pitchFamily="34" charset="0"/>
                  <a:cs typeface="Tahoma" pitchFamily="34" charset="0"/>
                </a:rPr>
                <a:t>Planificación y Gestión Empresarial</a:t>
              </a:r>
              <a:endParaRPr lang="es-VE" sz="1000" dirty="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9" name="8 Rectángulo"/>
            <p:cNvSpPr/>
            <p:nvPr/>
          </p:nvSpPr>
          <p:spPr bwMode="auto">
            <a:xfrm>
              <a:off x="1286984" y="3821461"/>
              <a:ext cx="5066081" cy="307777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marL="3175">
                <a:buClr>
                  <a:srgbClr val="FF6600"/>
                </a:buClr>
                <a:defRPr/>
              </a:pPr>
              <a:r>
                <a:rPr lang="es-ES" sz="1400" b="1" dirty="0" smtClean="0">
                  <a:ln w="50800"/>
                  <a:solidFill>
                    <a:srgbClr val="242E88"/>
                  </a:solidFill>
                  <a:latin typeface="Bookman Old Style" pitchFamily="18" charset="0"/>
                  <a:cs typeface="Arial" pitchFamily="34" charset="0"/>
                </a:rPr>
                <a:t>Consultoría e Ingeniería</a:t>
              </a:r>
              <a:endParaRPr lang="es-ES" sz="1400" b="1" dirty="0">
                <a:ln w="50800"/>
                <a:solidFill>
                  <a:srgbClr val="242E88"/>
                </a:solidFill>
                <a:latin typeface="Bookman Old Style" pitchFamily="18" charset="0"/>
                <a:cs typeface="Arial" pitchFamily="34" charset="0"/>
              </a:endParaRPr>
            </a:p>
          </p:txBody>
        </p:sp>
        <p:sp>
          <p:nvSpPr>
            <p:cNvPr id="13" name="12 Elipse"/>
            <p:cNvSpPr/>
            <p:nvPr/>
          </p:nvSpPr>
          <p:spPr>
            <a:xfrm>
              <a:off x="1142984" y="3904149"/>
              <a:ext cx="144000" cy="144000"/>
            </a:xfrm>
            <a:prstGeom prst="ellipse">
              <a:avLst/>
            </a:prstGeom>
            <a:solidFill>
              <a:srgbClr val="FA650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20" name="19 Grupo"/>
          <p:cNvGrpSpPr/>
          <p:nvPr/>
        </p:nvGrpSpPr>
        <p:grpSpPr>
          <a:xfrm>
            <a:off x="689234" y="8407627"/>
            <a:ext cx="5567271" cy="307777"/>
            <a:chOff x="1142984" y="8295529"/>
            <a:chExt cx="5567271" cy="307777"/>
          </a:xfrm>
        </p:grpSpPr>
        <p:sp>
          <p:nvSpPr>
            <p:cNvPr id="12" name="11 Rectángulo"/>
            <p:cNvSpPr/>
            <p:nvPr/>
          </p:nvSpPr>
          <p:spPr bwMode="auto">
            <a:xfrm>
              <a:off x="1286984" y="8295529"/>
              <a:ext cx="5423271" cy="307777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marL="3175">
                <a:buClr>
                  <a:srgbClr val="FF6600"/>
                </a:buClr>
                <a:defRPr/>
              </a:pPr>
              <a:r>
                <a:rPr lang="es-ES" sz="1400" b="1" dirty="0">
                  <a:ln w="50800"/>
                  <a:solidFill>
                    <a:srgbClr val="242E88"/>
                  </a:solidFill>
                  <a:latin typeface="Bookman Old Style" pitchFamily="18" charset="0"/>
                  <a:cs typeface="Arial" pitchFamily="34" charset="0"/>
                </a:rPr>
                <a:t>Adiestramiento Técnico y Gerencial</a:t>
              </a:r>
            </a:p>
          </p:txBody>
        </p:sp>
        <p:sp>
          <p:nvSpPr>
            <p:cNvPr id="14" name="13 Elipse"/>
            <p:cNvSpPr/>
            <p:nvPr/>
          </p:nvSpPr>
          <p:spPr>
            <a:xfrm>
              <a:off x="1142984" y="8381081"/>
              <a:ext cx="144000" cy="144000"/>
            </a:xfrm>
            <a:prstGeom prst="ellipse">
              <a:avLst/>
            </a:prstGeom>
            <a:solidFill>
              <a:srgbClr val="FA650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8" name="17 Grupo"/>
          <p:cNvGrpSpPr/>
          <p:nvPr/>
        </p:nvGrpSpPr>
        <p:grpSpPr>
          <a:xfrm>
            <a:off x="689234" y="6799848"/>
            <a:ext cx="5210081" cy="1339885"/>
            <a:chOff x="1142984" y="6590905"/>
            <a:chExt cx="5210081" cy="1339885"/>
          </a:xfrm>
        </p:grpSpPr>
        <p:sp>
          <p:nvSpPr>
            <p:cNvPr id="6" name="5 Rectángulo"/>
            <p:cNvSpPr/>
            <p:nvPr/>
          </p:nvSpPr>
          <p:spPr bwMode="auto">
            <a:xfrm>
              <a:off x="1286984" y="6590905"/>
              <a:ext cx="5066081" cy="307777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marL="3175">
                <a:buClr>
                  <a:srgbClr val="FF6600"/>
                </a:buClr>
                <a:defRPr/>
              </a:pPr>
              <a:r>
                <a:rPr lang="es-ES" sz="1400" b="1" dirty="0">
                  <a:ln w="50800"/>
                  <a:solidFill>
                    <a:srgbClr val="242E88"/>
                  </a:solidFill>
                  <a:latin typeface="Bookman Old Style" pitchFamily="18" charset="0"/>
                  <a:cs typeface="Arial" pitchFamily="34" charset="0"/>
                </a:rPr>
                <a:t>Operación y Gerencia del Activo</a:t>
              </a:r>
            </a:p>
          </p:txBody>
        </p:sp>
        <p:sp>
          <p:nvSpPr>
            <p:cNvPr id="11" name="119 CuadroTexto"/>
            <p:cNvSpPr txBox="1">
              <a:spLocks noChangeArrowheads="1"/>
            </p:cNvSpPr>
            <p:nvPr/>
          </p:nvSpPr>
          <p:spPr bwMode="auto">
            <a:xfrm>
              <a:off x="1374504" y="6876655"/>
              <a:ext cx="3031599" cy="1054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marL="177800" indent="-177800">
                <a:spcBef>
                  <a:spcPts val="600"/>
                </a:spcBef>
                <a:spcAft>
                  <a:spcPts val="300"/>
                </a:spcAft>
                <a:buClr>
                  <a:srgbClr val="F1671B"/>
                </a:buClr>
                <a:buBlip>
                  <a:blip r:embed="rId3"/>
                </a:buBlip>
              </a:pPr>
              <a:r>
                <a:rPr lang="es-VE" sz="1000" dirty="0">
                  <a:latin typeface="Tahoma" pitchFamily="34" charset="0"/>
                  <a:cs typeface="Tahoma" pitchFamily="34" charset="0"/>
                </a:rPr>
                <a:t>Gerencia Operación  y Mantenimiento</a:t>
              </a:r>
            </a:p>
            <a:p>
              <a:pPr marL="177800" indent="-177800">
                <a:spcBef>
                  <a:spcPts val="600"/>
                </a:spcBef>
                <a:spcAft>
                  <a:spcPts val="300"/>
                </a:spcAft>
                <a:buClr>
                  <a:srgbClr val="F1671B"/>
                </a:buClr>
                <a:buBlip>
                  <a:blip r:embed="rId3"/>
                </a:buBlip>
              </a:pPr>
              <a:r>
                <a:rPr lang="es-VE" sz="1000" dirty="0">
                  <a:latin typeface="Tahoma" pitchFamily="34" charset="0"/>
                  <a:cs typeface="Tahoma" pitchFamily="34" charset="0"/>
                </a:rPr>
                <a:t>Evaluación Riesgos Operación y Mantenimiento</a:t>
              </a:r>
              <a:endParaRPr lang="es-ES" sz="1000" dirty="0">
                <a:latin typeface="Tahoma" pitchFamily="34" charset="0"/>
                <a:cs typeface="Tahoma" pitchFamily="34" charset="0"/>
              </a:endParaRPr>
            </a:p>
            <a:p>
              <a:pPr marL="177800" indent="-177800">
                <a:spcBef>
                  <a:spcPts val="600"/>
                </a:spcBef>
                <a:spcAft>
                  <a:spcPts val="300"/>
                </a:spcAft>
                <a:buClr>
                  <a:srgbClr val="F1671B"/>
                </a:buClr>
                <a:buBlip>
                  <a:blip r:embed="rId3"/>
                </a:buBlip>
              </a:pPr>
              <a:r>
                <a:rPr lang="es-VE" sz="1000" dirty="0">
                  <a:latin typeface="Tahoma" pitchFamily="34" charset="0"/>
                  <a:cs typeface="Tahoma" pitchFamily="34" charset="0"/>
                </a:rPr>
                <a:t>Evaluación Cadena de Suministro </a:t>
              </a:r>
              <a:endParaRPr lang="es-ES" sz="1000" dirty="0">
                <a:latin typeface="Tahoma" pitchFamily="34" charset="0"/>
                <a:cs typeface="Tahoma" pitchFamily="34" charset="0"/>
              </a:endParaRPr>
            </a:p>
            <a:p>
              <a:pPr marL="177800" indent="-177800">
                <a:spcBef>
                  <a:spcPts val="600"/>
                </a:spcBef>
                <a:spcAft>
                  <a:spcPts val="300"/>
                </a:spcAft>
                <a:buClr>
                  <a:srgbClr val="F1671B"/>
                </a:buClr>
                <a:buBlip>
                  <a:blip r:embed="rId3"/>
                </a:buBlip>
              </a:pPr>
              <a:r>
                <a:rPr lang="es-VE" sz="1000" dirty="0">
                  <a:latin typeface="Tahoma" pitchFamily="34" charset="0"/>
                  <a:cs typeface="Tahoma" pitchFamily="34" charset="0"/>
                </a:rPr>
                <a:t>Monitoreo Integral de los Activos</a:t>
              </a:r>
              <a:endParaRPr lang="es-ES" sz="1000" dirty="0">
                <a:latin typeface="Tahoma" pitchFamily="34" charset="0"/>
                <a:cs typeface="Tahoma" pitchFamily="34" charset="0"/>
              </a:endParaRPr>
            </a:p>
          </p:txBody>
        </p:sp>
        <p:sp>
          <p:nvSpPr>
            <p:cNvPr id="15" name="14 Elipse"/>
            <p:cNvSpPr/>
            <p:nvPr/>
          </p:nvSpPr>
          <p:spPr>
            <a:xfrm>
              <a:off x="1142984" y="6669828"/>
              <a:ext cx="144000" cy="144000"/>
            </a:xfrm>
            <a:prstGeom prst="ellipse">
              <a:avLst/>
            </a:prstGeom>
            <a:solidFill>
              <a:srgbClr val="FA6500"/>
            </a:solidFill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sp>
        <p:nvSpPr>
          <p:cNvPr id="16" name="15 Rectángulo"/>
          <p:cNvSpPr/>
          <p:nvPr/>
        </p:nvSpPr>
        <p:spPr bwMode="auto">
          <a:xfrm>
            <a:off x="285426" y="3161876"/>
            <a:ext cx="5066081" cy="30777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>
              <a:buClr>
                <a:srgbClr val="FF6600"/>
              </a:buClr>
              <a:defRPr/>
            </a:pPr>
            <a:r>
              <a:rPr lang="es-ES" sz="1400" b="1" spc="300" dirty="0" smtClean="0">
                <a:ln w="50800"/>
                <a:solidFill>
                  <a:srgbClr val="242E88"/>
                </a:solidFill>
                <a:latin typeface="Bookman Old Style" pitchFamily="18" charset="0"/>
                <a:cs typeface="Arial" pitchFamily="34" charset="0"/>
              </a:rPr>
              <a:t>LÍNEAS DE SERVICIOS</a:t>
            </a:r>
            <a:endParaRPr lang="es-ES" sz="1400" b="1" spc="300" dirty="0">
              <a:ln w="50800"/>
              <a:solidFill>
                <a:srgbClr val="242E88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7" name="16 Rectángulo"/>
          <p:cNvSpPr/>
          <p:nvPr/>
        </p:nvSpPr>
        <p:spPr bwMode="auto">
          <a:xfrm>
            <a:off x="1857364" y="357158"/>
            <a:ext cx="3500462" cy="33855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buClr>
                <a:srgbClr val="FF6600"/>
              </a:buClr>
              <a:defRPr/>
            </a:pPr>
            <a:r>
              <a:rPr lang="es-ES" sz="1600" b="1" spc="300" dirty="0" smtClean="0">
                <a:ln w="50800"/>
                <a:solidFill>
                  <a:srgbClr val="242E88"/>
                </a:solidFill>
                <a:latin typeface="Bookman Old Style" pitchFamily="18" charset="0"/>
                <a:cs typeface="Arial" pitchFamily="34" charset="0"/>
              </a:rPr>
              <a:t>Quiénes somos</a:t>
            </a:r>
            <a:endParaRPr lang="es-ES" sz="1600" b="1" spc="300" dirty="0">
              <a:ln w="50800"/>
              <a:solidFill>
                <a:srgbClr val="242E88"/>
              </a:solidFill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 bwMode="auto">
          <a:xfrm>
            <a:off x="-71462" y="142844"/>
            <a:ext cx="5072074" cy="36933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ct val="50000"/>
              </a:spcAft>
              <a:buClr>
                <a:srgbClr val="FF6600"/>
              </a:buClr>
              <a:defRPr/>
            </a:pPr>
            <a:r>
              <a:rPr lang="es-ES_tradnl" b="1" dirty="0" smtClean="0">
                <a:ln w="3175">
                  <a:noFill/>
                  <a:prstDash val="solid"/>
                </a:ln>
                <a:solidFill>
                  <a:srgbClr val="000066"/>
                </a:solidFill>
                <a:latin typeface="Century Gothic" pitchFamily="34" charset="0"/>
              </a:rPr>
              <a:t>Estructura Organizacional</a:t>
            </a:r>
            <a:endParaRPr lang="es-ES" sz="1600" b="1" dirty="0">
              <a:ln w="1905"/>
              <a:solidFill>
                <a:srgbClr val="00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entury Gothic" pitchFamily="34" charset="0"/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/>
        </p:nvGraphicFramePr>
        <p:xfrm>
          <a:off x="428604" y="6172256"/>
          <a:ext cx="5042647" cy="2114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3577"/>
                <a:gridCol w="2649070"/>
              </a:tblGrid>
              <a:tr h="3524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_tradnl" sz="12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Nómina PROYNCA</a:t>
                      </a:r>
                      <a:endParaRPr lang="es-ES" sz="12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1200" b="1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2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_tradnl" sz="1200" b="1" dirty="0" smtClean="0">
                          <a:latin typeface="Arial" pitchFamily="34" charset="0"/>
                          <a:cs typeface="Arial" pitchFamily="34" charset="0"/>
                        </a:rPr>
                        <a:t>Procesos: 7</a:t>
                      </a:r>
                      <a:endParaRPr lang="es-E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_tradnl" sz="1200" b="1" dirty="0" smtClean="0">
                          <a:latin typeface="Arial" pitchFamily="34" charset="0"/>
                          <a:cs typeface="Arial" pitchFamily="34" charset="0"/>
                        </a:rPr>
                        <a:t>Civil y Estructural: 3</a:t>
                      </a:r>
                      <a:endParaRPr lang="es-E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352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_tradnl" sz="1200" b="1" dirty="0" smtClean="0">
                          <a:latin typeface="Arial" pitchFamily="34" charset="0"/>
                          <a:cs typeface="Arial" pitchFamily="34" charset="0"/>
                        </a:rPr>
                        <a:t>Mecánica: 5</a:t>
                      </a:r>
                      <a:endParaRPr lang="es-E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_tradnl" sz="1200" b="1" dirty="0" smtClean="0">
                          <a:latin typeface="Arial" pitchFamily="34" charset="0"/>
                          <a:cs typeface="Arial" pitchFamily="34" charset="0"/>
                        </a:rPr>
                        <a:t>SHA: 3</a:t>
                      </a:r>
                      <a:endParaRPr lang="es-E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352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_tradnl" sz="1200" b="1" dirty="0" smtClean="0">
                          <a:latin typeface="Arial" pitchFamily="34" charset="0"/>
                          <a:cs typeface="Arial" pitchFamily="34" charset="0"/>
                        </a:rPr>
                        <a:t>Electricidad: 4</a:t>
                      </a:r>
                      <a:endParaRPr lang="es-E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_tradnl" sz="1200" b="1" dirty="0" smtClean="0">
                          <a:latin typeface="Arial" pitchFamily="34" charset="0"/>
                          <a:cs typeface="Arial" pitchFamily="34" charset="0"/>
                        </a:rPr>
                        <a:t>Instrumentación y Control: 3</a:t>
                      </a:r>
                      <a:endParaRPr lang="es-E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3524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_tradnl" sz="1200" b="1" dirty="0" smtClean="0">
                          <a:latin typeface="Arial" pitchFamily="34" charset="0"/>
                          <a:cs typeface="Arial" pitchFamily="34" charset="0"/>
                        </a:rPr>
                        <a:t>Petróleo y Yacimientos: 2</a:t>
                      </a:r>
                      <a:endParaRPr lang="es-E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_tradnl" sz="1200" b="1" dirty="0" smtClean="0">
                          <a:latin typeface="Arial" pitchFamily="34" charset="0"/>
                          <a:cs typeface="Arial" pitchFamily="34" charset="0"/>
                        </a:rPr>
                        <a:t>Proyectistas: 5</a:t>
                      </a:r>
                      <a:endParaRPr lang="es-E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</a:tr>
              <a:tr h="352420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s-ES_tradnl" sz="1200" b="1" dirty="0" smtClean="0">
                          <a:latin typeface="Arial" pitchFamily="34" charset="0"/>
                          <a:cs typeface="Arial" pitchFamily="34" charset="0"/>
                        </a:rPr>
                        <a:t>Costos y Economía: 5       Planificación / Gestión</a:t>
                      </a:r>
                      <a:r>
                        <a:rPr lang="es-ES_tradnl" sz="1200" b="1" baseline="0" dirty="0" smtClean="0">
                          <a:latin typeface="Arial" pitchFamily="34" charset="0"/>
                          <a:cs typeface="Arial" pitchFamily="34" charset="0"/>
                        </a:rPr>
                        <a:t>: 4</a:t>
                      </a:r>
                      <a:endParaRPr lang="es-ES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 sz="1200" b="1" dirty="0"/>
                    </a:p>
                  </a:txBody>
                  <a:tcPr>
                    <a:lnL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42" name="41 Grupo"/>
          <p:cNvGrpSpPr/>
          <p:nvPr/>
        </p:nvGrpSpPr>
        <p:grpSpPr>
          <a:xfrm>
            <a:off x="96188" y="1161147"/>
            <a:ext cx="5738546" cy="4768175"/>
            <a:chOff x="96188" y="1161147"/>
            <a:chExt cx="5738546" cy="4768175"/>
          </a:xfrm>
        </p:grpSpPr>
        <p:sp>
          <p:nvSpPr>
            <p:cNvPr id="9" name="8 Rectángulo"/>
            <p:cNvSpPr/>
            <p:nvPr/>
          </p:nvSpPr>
          <p:spPr>
            <a:xfrm>
              <a:off x="3493046" y="3073712"/>
              <a:ext cx="1879354" cy="46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_tradnl" sz="1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Recursos </a:t>
              </a:r>
              <a:r>
                <a:rPr lang="es-ES_tradnl" sz="1200" b="1" dirty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Humanos</a:t>
              </a:r>
              <a:endParaRPr lang="es-E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9 Rectángulo"/>
            <p:cNvSpPr/>
            <p:nvPr/>
          </p:nvSpPr>
          <p:spPr>
            <a:xfrm>
              <a:off x="3493046" y="4104000"/>
              <a:ext cx="1879354" cy="46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_tradnl" sz="1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Planificación</a:t>
              </a:r>
              <a:endParaRPr lang="es-E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1" name="10 Forma"/>
            <p:cNvCxnSpPr>
              <a:stCxn id="13" idx="3"/>
              <a:endCxn id="8" idx="2"/>
            </p:cNvCxnSpPr>
            <p:nvPr/>
          </p:nvCxnSpPr>
          <p:spPr>
            <a:xfrm flipV="1">
              <a:off x="2053714" y="2928926"/>
              <a:ext cx="751236" cy="378786"/>
            </a:xfrm>
            <a:prstGeom prst="bentConnector2">
              <a:avLst/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2" name="11 Forma"/>
            <p:cNvCxnSpPr>
              <a:stCxn id="14" idx="3"/>
              <a:endCxn id="8" idx="2"/>
            </p:cNvCxnSpPr>
            <p:nvPr/>
          </p:nvCxnSpPr>
          <p:spPr>
            <a:xfrm flipV="1">
              <a:off x="2064286" y="2928926"/>
              <a:ext cx="740664" cy="1409074"/>
            </a:xfrm>
            <a:prstGeom prst="bentConnector2">
              <a:avLst/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3" name="12 Rectángulo"/>
            <p:cNvSpPr/>
            <p:nvPr/>
          </p:nvSpPr>
          <p:spPr>
            <a:xfrm>
              <a:off x="184932" y="3073712"/>
              <a:ext cx="1868782" cy="46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_tradnl" sz="1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Administración</a:t>
              </a:r>
              <a:endParaRPr lang="es-E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13 Rectángulo"/>
            <p:cNvSpPr/>
            <p:nvPr/>
          </p:nvSpPr>
          <p:spPr>
            <a:xfrm>
              <a:off x="184932" y="4104000"/>
              <a:ext cx="1879354" cy="468000"/>
            </a:xfrm>
            <a:prstGeom prst="rect">
              <a:avLst/>
            </a:prstGeom>
            <a:ln/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_tradnl" sz="12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Asesoría Legal</a:t>
              </a:r>
              <a:endParaRPr lang="es-ES" sz="12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5" name="14 Forma"/>
            <p:cNvCxnSpPr>
              <a:stCxn id="9" idx="1"/>
              <a:endCxn id="8" idx="2"/>
            </p:cNvCxnSpPr>
            <p:nvPr/>
          </p:nvCxnSpPr>
          <p:spPr>
            <a:xfrm rot="10800000">
              <a:off x="2804950" y="2928926"/>
              <a:ext cx="688096" cy="378786"/>
            </a:xfrm>
            <a:prstGeom prst="bentConnector2">
              <a:avLst/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16" name="15 Forma"/>
            <p:cNvCxnSpPr>
              <a:stCxn id="10" idx="1"/>
              <a:endCxn id="8" idx="2"/>
            </p:cNvCxnSpPr>
            <p:nvPr/>
          </p:nvCxnSpPr>
          <p:spPr>
            <a:xfrm rot="10800000">
              <a:off x="2804950" y="2928926"/>
              <a:ext cx="688096" cy="1409074"/>
            </a:xfrm>
            <a:prstGeom prst="bentConnector2">
              <a:avLst/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17" name="16 Rectángulo"/>
            <p:cNvSpPr/>
            <p:nvPr/>
          </p:nvSpPr>
          <p:spPr>
            <a:xfrm>
              <a:off x="96188" y="5218122"/>
              <a:ext cx="1396594" cy="7112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_tradnl" sz="1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Unidad Negocio</a:t>
              </a:r>
            </a:p>
            <a:p>
              <a:pPr algn="ctr">
                <a:defRPr/>
              </a:pPr>
              <a:r>
                <a:rPr lang="es-ES_tradnl" sz="1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Oriente</a:t>
              </a:r>
              <a:endParaRPr lang="es-ES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17 Rectángulo"/>
            <p:cNvSpPr/>
            <p:nvPr/>
          </p:nvSpPr>
          <p:spPr>
            <a:xfrm>
              <a:off x="2112088" y="5218122"/>
              <a:ext cx="1395420" cy="7112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_tradnl" sz="1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Unidad Negocio</a:t>
              </a:r>
            </a:p>
            <a:p>
              <a:pPr algn="ctr">
                <a:defRPr/>
              </a:pPr>
              <a:r>
                <a:rPr lang="es-ES_tradnl" sz="1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Central</a:t>
              </a:r>
              <a:endParaRPr lang="es-ES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18 Rectángulo"/>
            <p:cNvSpPr/>
            <p:nvPr/>
          </p:nvSpPr>
          <p:spPr>
            <a:xfrm>
              <a:off x="4135988" y="5218122"/>
              <a:ext cx="1396595" cy="7112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s-ES_tradnl" sz="1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Unidad Negocio</a:t>
              </a:r>
            </a:p>
            <a:p>
              <a:pPr algn="ctr">
                <a:defRPr/>
              </a:pPr>
              <a:r>
                <a:rPr lang="es-ES_tradnl" sz="1200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Occidente</a:t>
              </a:r>
              <a:endParaRPr lang="es-ES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0" name="42 Forma"/>
            <p:cNvCxnSpPr>
              <a:stCxn id="17" idx="0"/>
              <a:endCxn id="18" idx="0"/>
            </p:cNvCxnSpPr>
            <p:nvPr/>
          </p:nvCxnSpPr>
          <p:spPr>
            <a:xfrm rot="5400000" flipH="1" flipV="1">
              <a:off x="1802141" y="4210466"/>
              <a:ext cx="1588" cy="2015313"/>
            </a:xfrm>
            <a:prstGeom prst="bentConnector3">
              <a:avLst>
                <a:gd name="adj1" fmla="val 14395466"/>
              </a:avLst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1" name="42 Forma"/>
            <p:cNvCxnSpPr>
              <a:stCxn id="18" idx="0"/>
              <a:endCxn id="19" idx="0"/>
            </p:cNvCxnSpPr>
            <p:nvPr/>
          </p:nvCxnSpPr>
          <p:spPr>
            <a:xfrm rot="5400000" flipH="1" flipV="1">
              <a:off x="3822042" y="4205878"/>
              <a:ext cx="1588" cy="2024488"/>
            </a:xfrm>
            <a:prstGeom prst="bentConnector3">
              <a:avLst>
                <a:gd name="adj1" fmla="val 14395466"/>
              </a:avLst>
            </a:prstGeom>
            <a:ln w="38100">
              <a:solidFill>
                <a:srgbClr val="000099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grpSp>
          <p:nvGrpSpPr>
            <p:cNvPr id="22" name="65 Grupo"/>
            <p:cNvGrpSpPr>
              <a:grpSpLocks/>
            </p:cNvGrpSpPr>
            <p:nvPr/>
          </p:nvGrpSpPr>
          <p:grpSpPr bwMode="auto">
            <a:xfrm>
              <a:off x="2421476" y="4003673"/>
              <a:ext cx="794027" cy="1276350"/>
              <a:chOff x="4049485" y="3164114"/>
              <a:chExt cx="1074058" cy="1277258"/>
            </a:xfrm>
          </p:grpSpPr>
          <p:cxnSp>
            <p:nvCxnSpPr>
              <p:cNvPr id="23" name="22 Conector recto"/>
              <p:cNvCxnSpPr/>
              <p:nvPr/>
            </p:nvCxnSpPr>
            <p:spPr>
              <a:xfrm rot="5400000">
                <a:off x="4216483" y="3803538"/>
                <a:ext cx="697409" cy="0"/>
              </a:xfrm>
              <a:prstGeom prst="line">
                <a:avLst/>
              </a:prstGeom>
              <a:ln w="38100">
                <a:solidFill>
                  <a:srgbClr val="000099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23 Rectángulo"/>
              <p:cNvSpPr/>
              <p:nvPr/>
            </p:nvSpPr>
            <p:spPr>
              <a:xfrm>
                <a:off x="4049485" y="3164114"/>
                <a:ext cx="1074058" cy="29071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 sz="120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24 Rectángulo"/>
              <p:cNvSpPr/>
              <p:nvPr/>
            </p:nvSpPr>
            <p:spPr>
              <a:xfrm>
                <a:off x="4049485" y="4150652"/>
                <a:ext cx="1074058" cy="29072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es-ES" sz="120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26" name="25 Elipse"/>
            <p:cNvSpPr/>
            <p:nvPr/>
          </p:nvSpPr>
          <p:spPr>
            <a:xfrm>
              <a:off x="4278864" y="1643042"/>
              <a:ext cx="1428760" cy="642942"/>
            </a:xfrm>
            <a:prstGeom prst="ellips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ES_tradnl" sz="12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PROYNCA USA</a:t>
              </a:r>
              <a:endParaRPr lang="es-ES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7" name="26 Conector recto"/>
            <p:cNvCxnSpPr/>
            <p:nvPr/>
          </p:nvCxnSpPr>
          <p:spPr>
            <a:xfrm rot="16200000" flipV="1">
              <a:off x="2229849" y="2237232"/>
              <a:ext cx="1071570" cy="26065"/>
            </a:xfrm>
            <a:prstGeom prst="line">
              <a:avLst/>
            </a:prstGeom>
            <a:ln w="38100">
              <a:solidFill>
                <a:srgbClr val="000066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sp>
          <p:nvSpPr>
            <p:cNvPr id="28" name="27 Rectángulo"/>
            <p:cNvSpPr/>
            <p:nvPr/>
          </p:nvSpPr>
          <p:spPr>
            <a:xfrm>
              <a:off x="1940950" y="1161147"/>
              <a:ext cx="1728000" cy="553333"/>
            </a:xfrm>
            <a:prstGeom prst="rect">
              <a:avLst/>
            </a:prstGeom>
            <a:ln/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ts val="2500"/>
                </a:lnSpc>
                <a:defRPr/>
              </a:pPr>
              <a:r>
                <a:rPr lang="en-US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SOCIOS</a:t>
              </a:r>
              <a:endParaRPr lang="en-U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29" name="28 Conector angular"/>
            <p:cNvCxnSpPr>
              <a:stCxn id="28" idx="3"/>
              <a:endCxn id="26" idx="2"/>
            </p:cNvCxnSpPr>
            <p:nvPr/>
          </p:nvCxnSpPr>
          <p:spPr>
            <a:xfrm>
              <a:off x="3668950" y="1437814"/>
              <a:ext cx="609914" cy="526699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0006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29 Conector angular"/>
            <p:cNvCxnSpPr>
              <a:stCxn id="8" idx="3"/>
              <a:endCxn id="26" idx="2"/>
            </p:cNvCxnSpPr>
            <p:nvPr/>
          </p:nvCxnSpPr>
          <p:spPr>
            <a:xfrm flipV="1">
              <a:off x="3668950" y="1964513"/>
              <a:ext cx="609914" cy="617897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00066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7 Rectángulo"/>
            <p:cNvSpPr/>
            <p:nvPr/>
          </p:nvSpPr>
          <p:spPr>
            <a:xfrm>
              <a:off x="1940950" y="2235894"/>
              <a:ext cx="1728000" cy="693032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 w="38100">
              <a:noFill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lnSpc>
                  <a:spcPts val="2200"/>
                </a:lnSpc>
                <a:defRPr/>
              </a:pPr>
              <a:r>
                <a:rPr lang="es-ES_tradnl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JUNTA </a:t>
              </a:r>
            </a:p>
            <a:p>
              <a:pPr algn="ctr">
                <a:lnSpc>
                  <a:spcPts val="2200"/>
                </a:lnSpc>
                <a:defRPr/>
              </a:pPr>
              <a:r>
                <a:rPr lang="es-ES_tradnl" sz="1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DIRECTIVA</a:t>
              </a:r>
              <a:endParaRPr lang="es-ES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8" name="37 Flecha curvada hacia la derecha"/>
            <p:cNvSpPr/>
            <p:nvPr/>
          </p:nvSpPr>
          <p:spPr>
            <a:xfrm>
              <a:off x="4207426" y="1500166"/>
              <a:ext cx="357190" cy="428628"/>
            </a:xfrm>
            <a:prstGeom prst="curvedRightArrow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39" name="38 CuadroTexto"/>
            <p:cNvSpPr txBox="1"/>
            <p:nvPr/>
          </p:nvSpPr>
          <p:spPr>
            <a:xfrm>
              <a:off x="4064550" y="1373056"/>
              <a:ext cx="825867" cy="246221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s-ES_tradnl" sz="1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PROYNCA</a:t>
              </a:r>
              <a:endParaRPr lang="es-ES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1" name="40 Flecha curvada hacia la derecha"/>
            <p:cNvSpPr/>
            <p:nvPr/>
          </p:nvSpPr>
          <p:spPr>
            <a:xfrm flipH="1">
              <a:off x="5406884" y="1500166"/>
              <a:ext cx="357190" cy="428628"/>
            </a:xfrm>
            <a:prstGeom prst="curvedRightArrow">
              <a:avLst/>
            </a:prstGeom>
            <a:gradFill flip="none" rotWithShape="1">
              <a:gsLst>
                <a:gs pos="0">
                  <a:srgbClr val="FFC000">
                    <a:shade val="30000"/>
                    <a:satMod val="115000"/>
                  </a:srgbClr>
                </a:gs>
                <a:gs pos="50000">
                  <a:srgbClr val="FFC000">
                    <a:shade val="67500"/>
                    <a:satMod val="115000"/>
                  </a:srgbClr>
                </a:gs>
                <a:gs pos="100000">
                  <a:srgbClr val="FFC000">
                    <a:shade val="100000"/>
                    <a:satMod val="11500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>
                <a:solidFill>
                  <a:schemeClr val="tx1"/>
                </a:solidFill>
              </a:endParaRPr>
            </a:p>
          </p:txBody>
        </p:sp>
        <p:sp>
          <p:nvSpPr>
            <p:cNvPr id="40" name="39 CuadroTexto"/>
            <p:cNvSpPr txBox="1"/>
            <p:nvPr/>
          </p:nvSpPr>
          <p:spPr>
            <a:xfrm>
              <a:off x="5279774" y="1373056"/>
              <a:ext cx="554960" cy="246221"/>
            </a:xfrm>
            <a:prstGeom prst="rect">
              <a:avLst/>
            </a:prstGeom>
            <a:ln/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s-ES_tradnl" sz="1000" b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PROU</a:t>
              </a:r>
              <a:endParaRPr lang="es-ES" sz="1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27 Rectángulo"/>
          <p:cNvSpPr/>
          <p:nvPr/>
        </p:nvSpPr>
        <p:spPr>
          <a:xfrm>
            <a:off x="1500174" y="142844"/>
            <a:ext cx="4143404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Personal </a:t>
            </a: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Técnico</a:t>
            </a:r>
          </a:p>
          <a:p>
            <a:pPr marL="3175" algn="r">
              <a:buClr>
                <a:srgbClr val="FF6600"/>
              </a:buClr>
              <a:defRPr/>
            </a:pP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Competencias y Áreas de </a:t>
            </a: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Experiencia</a:t>
            </a:r>
            <a:endParaRPr lang="es-ES" sz="16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63040" y="1214414"/>
            <a:ext cx="5760000" cy="209288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_tradnl" sz="1000" b="1" u="sng" dirty="0" smtClean="0">
                <a:latin typeface="Arial" pitchFamily="34" charset="0"/>
                <a:cs typeface="Arial" pitchFamily="34" charset="0"/>
              </a:rPr>
              <a:t>G. Aldana </a:t>
            </a:r>
            <a:r>
              <a:rPr lang="es-ES_tradnl" sz="1000" b="1" u="sng" dirty="0">
                <a:latin typeface="Arial" pitchFamily="34" charset="0"/>
                <a:cs typeface="Arial" pitchFamily="34" charset="0"/>
              </a:rPr>
              <a:t>– Ingeniero Químico</a:t>
            </a:r>
          </a:p>
          <a:p>
            <a:pPr algn="just">
              <a:defRPr/>
            </a:pPr>
            <a:r>
              <a:rPr lang="es-VE" sz="1000" b="1" dirty="0">
                <a:latin typeface="Arial" pitchFamily="34" charset="0"/>
                <a:cs typeface="Arial" pitchFamily="34" charset="0"/>
              </a:rPr>
              <a:t>Competencias Técnicas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Gerencia Ingeniería de Proyectos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Asesoría Tratamiento, Procesamiento y Transporte de Gas Natural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Ingeniería de Procesos</a:t>
            </a:r>
          </a:p>
          <a:p>
            <a:pPr algn="just">
              <a:defRPr/>
            </a:pPr>
            <a:r>
              <a:rPr lang="es-VE" sz="1000" b="1" dirty="0">
                <a:latin typeface="Arial" pitchFamily="34" charset="0"/>
                <a:cs typeface="Arial" pitchFamily="34" charset="0"/>
              </a:rPr>
              <a:t>Áreas de Experiencia ( Más de 30 años)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Asesorías y coordinación  de estudios VCD para la explotación de gas /petróleo e instalaciones superficie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Estudios VCD proyectos tratamiento, procesamiento y transporte Gas Natural: GNC, GNL y Gasoductos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Proyectos de investigación y desarrollo en  procesos de tratamiento de gas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Estudios factibilidad de proyectos: recuperación mejorada inyección de gases (CO2, N2, Gases de combustión)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63040" y="3627210"/>
            <a:ext cx="5760000" cy="2246769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_tradnl" sz="1000" b="1" u="sng" dirty="0" err="1" smtClean="0">
                <a:latin typeface="Arial" pitchFamily="34" charset="0"/>
                <a:cs typeface="Arial" pitchFamily="34" charset="0"/>
              </a:rPr>
              <a:t>J.Mendoza</a:t>
            </a:r>
            <a:r>
              <a:rPr lang="es-ES_tradnl" sz="1000" b="1" u="sng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_tradnl" sz="1000" b="1" u="sng" dirty="0">
                <a:latin typeface="Arial" pitchFamily="34" charset="0"/>
                <a:cs typeface="Arial" pitchFamily="34" charset="0"/>
              </a:rPr>
              <a:t>– Ingeniero Mecánico</a:t>
            </a:r>
          </a:p>
          <a:p>
            <a:pPr algn="just">
              <a:defRPr/>
            </a:pPr>
            <a:r>
              <a:rPr lang="es-VE" sz="1000" b="1" dirty="0">
                <a:latin typeface="Arial" pitchFamily="34" charset="0"/>
                <a:cs typeface="Arial" pitchFamily="34" charset="0"/>
              </a:rPr>
              <a:t>Competencias Técnicas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Gerencia Ingeniería de Proyectos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Asesoría Tratamiento y Procesamiento de Gas Natural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Ingeniería de Procesos Gas</a:t>
            </a:r>
          </a:p>
          <a:p>
            <a:pPr algn="just">
              <a:defRPr/>
            </a:pPr>
            <a:r>
              <a:rPr lang="es-VE" sz="1000" b="1" dirty="0">
                <a:latin typeface="Arial" pitchFamily="34" charset="0"/>
                <a:cs typeface="Arial" pitchFamily="34" charset="0"/>
              </a:rPr>
              <a:t>Áreas de Experiencia ( Más de 27 años)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Asesorías y coordinación  de estudios VCD para la explotación de gas /petróleo e instalaciones superficie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Estudios VCD proyectos tratamiento, procesamiento y transporte Gas Natural: GNC y Gasoductos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Coordinación de Proyectos de Desarrollo de Infraestructura para Compresión, Tratamiento y Transporte de Gas Natural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Estudios de factibilidad de Proyectos de Infraestructura para Compresión, Tratamiento y Transporte de Gas Natural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63040" y="6193895"/>
            <a:ext cx="5760000" cy="209288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_tradnl" sz="1000" b="1" u="sng" dirty="0" smtClean="0">
                <a:latin typeface="Arial" pitchFamily="34" charset="0"/>
                <a:cs typeface="Arial" pitchFamily="34" charset="0"/>
              </a:rPr>
              <a:t>H. Nava - Ingeniero Químico</a:t>
            </a:r>
          </a:p>
          <a:p>
            <a:pPr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Competencias Técnicas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Líder de Proyectos de Infraestructura petrolera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Líder D</a:t>
            </a:r>
            <a:r>
              <a:rPr lang="es-ES" sz="1000" dirty="0" err="1" smtClean="0">
                <a:latin typeface="Arial" pitchFamily="34" charset="0"/>
                <a:cs typeface="Arial" pitchFamily="34" charset="0"/>
              </a:rPr>
              <a:t>iseño</a:t>
            </a:r>
            <a:r>
              <a:rPr lang="es-ES" sz="1000" dirty="0" smtClean="0">
                <a:latin typeface="Arial" pitchFamily="34" charset="0"/>
                <a:cs typeface="Arial" pitchFamily="34" charset="0"/>
              </a:rPr>
              <a:t> Conceptual, Básico y Detalle de instalaciones  de Petróleo y Gas</a:t>
            </a:r>
            <a:endParaRPr lang="es-VE" sz="1000" dirty="0" smtClean="0">
              <a:latin typeface="Arial" pitchFamily="34" charset="0"/>
              <a:cs typeface="Arial" pitchFamily="34" charset="0"/>
            </a:endParaRP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Asesor Ingeniería de Procesos</a:t>
            </a:r>
          </a:p>
          <a:p>
            <a:pPr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Áreas de Experiencia ( Más de 30 años)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Evaluación capacidades de facilidades de campos existentes, para identificar limitaciones  y desarrollar proyectos de optimización</a:t>
            </a:r>
            <a:endParaRPr lang="es-VE" sz="1000" dirty="0" smtClean="0">
              <a:latin typeface="Arial" pitchFamily="34" charset="0"/>
              <a:cs typeface="Arial" pitchFamily="34" charset="0"/>
            </a:endParaRP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Diseño conceptual, básico y detalle de instalaciones para el manejo de petróleo, gas, aguas efluentes y vapor</a:t>
            </a:r>
            <a:endParaRPr lang="es-VE" sz="1000" dirty="0" smtClean="0">
              <a:latin typeface="Arial" pitchFamily="34" charset="0"/>
              <a:cs typeface="Arial" pitchFamily="34" charset="0"/>
            </a:endParaRP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Habilidad para identificar potencial uso de nuevas tecnologías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Ingeniería Conceptual de proyectos de recuperación mejorada inyección de gases (Vapor,CO2, N2, aire)</a:t>
            </a:r>
            <a:endParaRPr lang="es-VE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CuadroTexto"/>
          <p:cNvSpPr txBox="1"/>
          <p:nvPr/>
        </p:nvSpPr>
        <p:spPr>
          <a:xfrm>
            <a:off x="63064" y="1118836"/>
            <a:ext cx="5760000" cy="2092881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_tradnl" sz="1000" b="1" u="sng" dirty="0" err="1" smtClean="0">
                <a:latin typeface="Arial" pitchFamily="34" charset="0"/>
                <a:cs typeface="Arial" pitchFamily="34" charset="0"/>
              </a:rPr>
              <a:t>T.Guerrero</a:t>
            </a:r>
            <a:r>
              <a:rPr lang="es-ES_tradnl" sz="1000" b="1" u="sng" dirty="0" smtClean="0">
                <a:latin typeface="Arial" pitchFamily="34" charset="0"/>
                <a:cs typeface="Arial" pitchFamily="34" charset="0"/>
              </a:rPr>
              <a:t> - Ingeniero Químico</a:t>
            </a:r>
          </a:p>
          <a:p>
            <a:pPr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Competencias Técnicas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Asesoría Tratamiento y Procesamiento de Gas Natural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Gerencia  de Seguridad de los Procesos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Gerencia de Operación de Instalaciones de Tratamiento y Procesamiento de Gas y LGN</a:t>
            </a:r>
          </a:p>
          <a:p>
            <a:pPr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Áreas de Experiencia ( Más de 30 años)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Estudio factibilidad y desarrollo proyecto área de acondicionamiento y procesamiento gas, visión integral del negocio producción de Crudo y Gas Natural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Operación y mantenimiento sistemas transporte, compresión de gas, extracción, fraccionamiento y  almacenaje de LGN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Asesor de Seguridad de Los Procesos e Implantación  de  Sistema Integral de Riesgo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Implantación sistema de la calidad, certificación ISO-9002, de los procesos de compresión y extracción de líquidos del gas natural.</a:t>
            </a:r>
            <a:endParaRPr lang="es-VE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1500174" y="142844"/>
            <a:ext cx="4143404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Personal </a:t>
            </a: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Técnico</a:t>
            </a:r>
          </a:p>
          <a:p>
            <a:pPr marL="3175" algn="r">
              <a:buClr>
                <a:srgbClr val="FF6600"/>
              </a:buClr>
              <a:defRPr/>
            </a:pP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Competencias y Áreas de </a:t>
            </a: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Experiencia</a:t>
            </a:r>
            <a:endParaRPr lang="es-ES" sz="16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63064" y="3594460"/>
            <a:ext cx="5760000" cy="178510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_tradnl" sz="1000" b="1" u="sng" dirty="0" smtClean="0">
                <a:latin typeface="Arial" pitchFamily="34" charset="0"/>
                <a:cs typeface="Arial" pitchFamily="34" charset="0"/>
              </a:rPr>
              <a:t>R. </a:t>
            </a:r>
            <a:r>
              <a:rPr lang="es-ES_tradnl" sz="1000" b="1" u="sng" dirty="0" err="1" smtClean="0">
                <a:latin typeface="Arial" pitchFamily="34" charset="0"/>
                <a:cs typeface="Arial" pitchFamily="34" charset="0"/>
              </a:rPr>
              <a:t>Isea</a:t>
            </a:r>
            <a:r>
              <a:rPr lang="es-ES_tradnl" sz="1000" b="1" u="sng" dirty="0" smtClean="0">
                <a:latin typeface="Arial" pitchFamily="34" charset="0"/>
                <a:cs typeface="Arial" pitchFamily="34" charset="0"/>
              </a:rPr>
              <a:t> R. – Ingeniero Químico</a:t>
            </a:r>
          </a:p>
          <a:p>
            <a:pPr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Competencias Técnicas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Líder Ingeniería de Proyectos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Ingeniería Procesos Tratamiento y Procesamiento de Petróleo/Gas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Ingeniería Procesos Tratamiento y Disposición de Agua de Formación</a:t>
            </a:r>
          </a:p>
          <a:p>
            <a:pPr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Áreas de Experiencia ( Más de 27 años)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VCD proyectos  procesamiento, transporte y almacenamiento de petróleo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de Tratamiento  y Disposición de Agua de Formación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de Tratamiento para la Deshidratación de  petróleo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Proyectos investigación y desarrollo en  procesos de  transporte de petróleo, tratamiento de petróleo y agua de formación</a:t>
            </a:r>
            <a:endParaRPr lang="es-VE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3064" y="5762306"/>
            <a:ext cx="5760000" cy="2554545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_tradnl" sz="1000" b="1" u="sng" dirty="0" smtClean="0">
                <a:latin typeface="Arial" pitchFamily="34" charset="0"/>
                <a:cs typeface="Arial" pitchFamily="34" charset="0"/>
              </a:rPr>
              <a:t>Z. Méndez – Ingeniero Químico</a:t>
            </a:r>
          </a:p>
          <a:p>
            <a:pPr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Competencias Técnicas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Gerencia Ingeniería de Proyectos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Ingeniería de Procesos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Integrados de Yacimientos</a:t>
            </a:r>
          </a:p>
          <a:p>
            <a:pPr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Áreas de Experiencia ( Más de 25 años)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VCD proyectos tratamiento, procesamiento y transporte Gas Natural: GNC, GNL y Gasoductos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VCD Procesos de Recuperación Primaria, Secundaria y Mejorada de Crudos Pesados, Medianos y Livianos.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Evaluación de procesos de recuperación de crudos pesados y </a:t>
            </a:r>
            <a:r>
              <a:rPr lang="es-VE" sz="1000" dirty="0" err="1" smtClean="0">
                <a:latin typeface="Arial" pitchFamily="34" charset="0"/>
                <a:cs typeface="Arial" pitchFamily="34" charset="0"/>
              </a:rPr>
              <a:t>extrapesados</a:t>
            </a:r>
            <a:endParaRPr lang="es-VE" sz="1000" dirty="0" smtClean="0">
              <a:latin typeface="Arial" pitchFamily="34" charset="0"/>
              <a:cs typeface="Arial" pitchFamily="34" charset="0"/>
            </a:endParaRP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Recuperación de crudos livianos y medianos mediante inyección de agua, gas natural, gases inertes y CO2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Recuperación Térmica de Crudos y </a:t>
            </a:r>
            <a:r>
              <a:rPr lang="es-VE" sz="1000" dirty="0" err="1" smtClean="0">
                <a:latin typeface="Arial" pitchFamily="34" charset="0"/>
                <a:cs typeface="Arial" pitchFamily="34" charset="0"/>
              </a:rPr>
              <a:t>Extrapesados</a:t>
            </a:r>
            <a:endParaRPr lang="es-VE" sz="1000" dirty="0" smtClean="0">
              <a:latin typeface="Arial" pitchFamily="34" charset="0"/>
              <a:cs typeface="Arial" pitchFamily="34" charset="0"/>
            </a:endParaRP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VCD para la explotación de gas /petróleo e instalaciones superficie, gasoductos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procesos de compresión y extracción de líquidos del gas natural.</a:t>
            </a:r>
            <a:endParaRPr lang="es-VE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CuadroTexto"/>
          <p:cNvSpPr txBox="1"/>
          <p:nvPr/>
        </p:nvSpPr>
        <p:spPr>
          <a:xfrm>
            <a:off x="178571" y="1357290"/>
            <a:ext cx="5400000" cy="163121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_tradnl" sz="1000" b="1" u="sng" dirty="0" smtClean="0">
                <a:latin typeface="Arial" pitchFamily="34" charset="0"/>
                <a:cs typeface="Arial" pitchFamily="34" charset="0"/>
              </a:rPr>
              <a:t>M. </a:t>
            </a:r>
            <a:r>
              <a:rPr lang="es-ES_tradnl" sz="1000" b="1" u="sng" dirty="0" err="1" smtClean="0">
                <a:latin typeface="Arial" pitchFamily="34" charset="0"/>
                <a:cs typeface="Arial" pitchFamily="34" charset="0"/>
              </a:rPr>
              <a:t>Azancot</a:t>
            </a:r>
            <a:r>
              <a:rPr lang="es-ES_tradnl" sz="1000" b="1" u="sng" dirty="0" smtClean="0">
                <a:latin typeface="Arial" pitchFamily="34" charset="0"/>
                <a:cs typeface="Arial" pitchFamily="34" charset="0"/>
              </a:rPr>
              <a:t> – Ingeniero de Petróleo</a:t>
            </a:r>
            <a:endParaRPr lang="es-VE" sz="1000" b="1" dirty="0" smtClean="0">
              <a:latin typeface="Arial" pitchFamily="34" charset="0"/>
              <a:cs typeface="Arial" pitchFamily="34" charset="0"/>
            </a:endParaRP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Integrados de Yacimientos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Gerencia de Activos / Cadena Suministro / </a:t>
            </a:r>
            <a:r>
              <a:rPr lang="es-VE" sz="1000" dirty="0" err="1" smtClean="0">
                <a:latin typeface="Arial" pitchFamily="34" charset="0"/>
                <a:cs typeface="Arial" pitchFamily="34" charset="0"/>
              </a:rPr>
              <a:t>Balanced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 Score </a:t>
            </a:r>
            <a:r>
              <a:rPr lang="es-VE" sz="1000" dirty="0" err="1" smtClean="0">
                <a:latin typeface="Arial" pitchFamily="34" charset="0"/>
                <a:cs typeface="Arial" pitchFamily="34" charset="0"/>
              </a:rPr>
              <a:t>Card</a:t>
            </a:r>
            <a:endParaRPr lang="es-VE" sz="1000" dirty="0" smtClean="0">
              <a:latin typeface="Arial" pitchFamily="34" charset="0"/>
              <a:cs typeface="Arial" pitchFamily="34" charset="0"/>
            </a:endParaRP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Estimación de Costos / Evaluaciones Económicas / Costos ABC</a:t>
            </a:r>
          </a:p>
          <a:p>
            <a:pPr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Áreas de Experiencia ( Más de 25 años)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VCD para la explotación de gas /petróleo e instalaciones superficie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Evaluaciones Económicas proyectos de Petróleo y Gas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Planificación Estratégica, Planes de Negocios, Formulación de Presupuesto, Control de Gestión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Procesos de Reorganización/Reestructuración - Gerencia de Activos</a:t>
            </a:r>
            <a:endParaRPr lang="es-VE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178571" y="3351625"/>
            <a:ext cx="5400000" cy="264320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_tradnl" sz="10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E. Valero Q. – Ingeniero Químico</a:t>
            </a:r>
          </a:p>
          <a:p>
            <a:pPr algn="just">
              <a:defRPr/>
            </a:pPr>
            <a:r>
              <a:rPr lang="es-VE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Competencias Técnicas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Ingeniería Procesos Extracción, separación, almacenamiento y despacho de GLP, LGN y GNL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Operación y Mantenimiento de Plantas de Gas, GLP, LGN y GNL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Asesoría Seguridad, Higiene y Ambiente</a:t>
            </a:r>
          </a:p>
          <a:p>
            <a:pPr algn="just">
              <a:defRPr/>
            </a:pPr>
            <a:r>
              <a:rPr lang="es-VE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Áreas de Experiencia ( Más de 24 años)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Asesorías y coordinación  de estudios VCD para la explotación de gas /petróleo e instalaciones  de superficie.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Simulación de procesos de gas e instalaciones superficie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Estudios VCD proyectos  Extracción, Separación, Almacenamiento y Despacho de GLP, LGN y GNL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Implantación de Gerencia de Seguridad de los Procesos en Plantas de Gas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Coordinación de Seguridad, Higiene y Ambiente en Paradas de Plantas de Producción de Acero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Certificación ISO9001 de los procesos de Compresión de Gas y Extracción de LGN.</a:t>
            </a:r>
            <a:endParaRPr lang="es-VE"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78571" y="6357950"/>
            <a:ext cx="5400000" cy="193899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_tradnl" sz="1000" b="1" u="sng" dirty="0" smtClean="0">
                <a:latin typeface="Arial" pitchFamily="34" charset="0"/>
                <a:cs typeface="Arial" pitchFamily="34" charset="0"/>
              </a:rPr>
              <a:t>C. Quintero– Ingeniero Mecánico</a:t>
            </a:r>
          </a:p>
          <a:p>
            <a:pPr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Competencias Técnicas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Gerencia Ingeniería de Proyectos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Ingeniería de proyectos de petróleo y gas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Asesoría planificación de Infraestructura de producción</a:t>
            </a:r>
          </a:p>
          <a:p>
            <a:pPr marL="176213" lvl="1" indent="-171450"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Áreas de Experiencia ( Más de 30 años)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Coordinación  de proyectos VCD para la explotación de gas /petróleo e instalaciones superficie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VCD proyectos procesamiento y transporte Gas Natural: GNC, GNL y Gasoductos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factibilidad de proyectos en instalaciones petroleras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Desarrollo de planes de Infraestructura asociado a planes de explotación de yacimientos</a:t>
            </a:r>
            <a:endParaRPr lang="es-VE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500174" y="142844"/>
            <a:ext cx="4143404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Personal </a:t>
            </a: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Técnico</a:t>
            </a:r>
          </a:p>
          <a:p>
            <a:pPr marL="3175" algn="r">
              <a:buClr>
                <a:srgbClr val="FF6600"/>
              </a:buClr>
              <a:defRPr/>
            </a:pP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Competencias y Áreas de </a:t>
            </a: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Experiencia</a:t>
            </a:r>
            <a:endParaRPr lang="es-ES" sz="16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206454" y="1571604"/>
            <a:ext cx="5400000" cy="1477328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_tradnl" sz="10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D. </a:t>
            </a:r>
            <a:r>
              <a:rPr lang="es-ES_tradnl" sz="1000" b="1" u="sng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Fuenmayor</a:t>
            </a:r>
            <a:r>
              <a:rPr lang="es-ES_tradnl" sz="10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– Ingeniero Mecánico</a:t>
            </a:r>
          </a:p>
          <a:p>
            <a:pPr algn="just">
              <a:defRPr/>
            </a:pPr>
            <a:r>
              <a:rPr lang="es-VE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Competencias Técnicas</a:t>
            </a:r>
            <a:endParaRPr lang="es-VE" sz="1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Ingeniería de Procesos de Gas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Operación de Plantas de Gas e Inyección de Agua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Operaciones de Producción de Crudo</a:t>
            </a:r>
          </a:p>
          <a:p>
            <a:pPr algn="just">
              <a:defRPr/>
            </a:pPr>
            <a:r>
              <a:rPr lang="es-VE" sz="1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Áreas de Experiencia ( Más de 15 años)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Simulación de Procesos de Gas e Instalaciones Superficie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Evaluación de Seguridad de los Procesos (</a:t>
            </a:r>
            <a:r>
              <a:rPr lang="es-VE" sz="1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Hazop</a:t>
            </a: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s-VE" sz="1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What</a:t>
            </a: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VE" sz="10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if</a:t>
            </a: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Inspección Técnica)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Evaluación de Propuestas de Inversión .</a:t>
            </a:r>
            <a:endParaRPr lang="es-VE" sz="10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8 Rectángulo"/>
          <p:cNvSpPr/>
          <p:nvPr/>
        </p:nvSpPr>
        <p:spPr>
          <a:xfrm>
            <a:off x="1500174" y="142844"/>
            <a:ext cx="4143404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Personal </a:t>
            </a: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Técnico</a:t>
            </a:r>
          </a:p>
          <a:p>
            <a:pPr marL="3175" algn="r">
              <a:buClr>
                <a:srgbClr val="FF6600"/>
              </a:buClr>
              <a:defRPr/>
            </a:pP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Competencias y Áreas de </a:t>
            </a:r>
            <a:r>
              <a:rPr lang="es-ES" sz="16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Experiencia</a:t>
            </a:r>
            <a:endParaRPr lang="es-ES" sz="16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06454" y="3816818"/>
            <a:ext cx="5400000" cy="1631216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_tradnl" sz="1000" b="1" u="sng" dirty="0" smtClean="0">
                <a:latin typeface="Arial" pitchFamily="34" charset="0"/>
                <a:cs typeface="Arial" pitchFamily="34" charset="0"/>
              </a:rPr>
              <a:t>J. Herrera– Ingeniero Mecánico</a:t>
            </a:r>
          </a:p>
          <a:p>
            <a:pPr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Competencias Técnicas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Inspección y Construcción de Proyectos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Gerencia de Proyectos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Ingeniería de Detalles de proyectos de petróleo y gas.</a:t>
            </a:r>
          </a:p>
          <a:p>
            <a:pPr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Áreas de Experiencia ( Más de 22 años)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Construcción de proyectos sector petrolero y no petrolero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Ingeniería de Detalle estaciones de flujo, múltiples de producción y plantas de inyección de agua.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VCD Planta de Gas Natural Vehicular</a:t>
            </a:r>
            <a:endParaRPr lang="es-E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06454" y="6215920"/>
            <a:ext cx="5400000" cy="178510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defRPr/>
            </a:pPr>
            <a:r>
              <a:rPr lang="es-ES_tradnl" sz="1000" b="1" u="sng" dirty="0" smtClean="0">
                <a:latin typeface="Arial" pitchFamily="34" charset="0"/>
                <a:cs typeface="Arial" pitchFamily="34" charset="0"/>
              </a:rPr>
              <a:t>P. Lira – Gerencia</a:t>
            </a:r>
            <a:endParaRPr lang="es-VE" sz="1000" b="1" dirty="0" smtClean="0">
              <a:latin typeface="Arial" pitchFamily="34" charset="0"/>
              <a:cs typeface="Arial" pitchFamily="34" charset="0"/>
            </a:endParaRP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Análisis de Riesgo (HAZOP, </a:t>
            </a:r>
            <a:r>
              <a:rPr lang="es-VE" sz="1000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VE" sz="1000" dirty="0" err="1" smtClean="0">
                <a:latin typeface="Arial" pitchFamily="34" charset="0"/>
                <a:cs typeface="Arial" pitchFamily="34" charset="0"/>
              </a:rPr>
              <a:t>if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, cualitativo, otros)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Asesoría Inspecciones Seguridad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Inspección de Seguridad </a:t>
            </a:r>
          </a:p>
          <a:p>
            <a:pPr algn="just">
              <a:defRPr/>
            </a:pPr>
            <a:r>
              <a:rPr lang="es-VE" sz="1000" b="1" dirty="0" smtClean="0">
                <a:latin typeface="Arial" pitchFamily="34" charset="0"/>
                <a:cs typeface="Arial" pitchFamily="34" charset="0"/>
              </a:rPr>
              <a:t>Áreas de Experiencia ( Más de 20 años)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Análisis de Riesgos de Instalaciones operacionales de la industria petrolera en tierra y costa fuera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Asesoría a unidades de explotación en la implantación del sistema de Riesgos </a:t>
            </a:r>
          </a:p>
          <a:p>
            <a:pPr marL="176213" lvl="1" indent="-171450" algn="just">
              <a:buFont typeface="Arial Narrow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Inspecciones de seguridad a contratistas y colaboración en la elaboración de cursos ABC (cursos por computadora) de integridad Mecánica de Equipos y Seguridad Basada en el Comportamiento</a:t>
            </a:r>
            <a:endParaRPr lang="es-ES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1500174" y="142844"/>
            <a:ext cx="3857652" cy="36933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Alianzas Estratégicas</a:t>
            </a:r>
            <a:endParaRPr lang="es-ES" dirty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 rot="10800000" flipV="1">
            <a:off x="71414" y="1357290"/>
            <a:ext cx="5572164" cy="784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0" lvl="1" algn="just">
              <a:lnSpc>
                <a:spcPct val="150000"/>
              </a:lnSpc>
              <a:spcAft>
                <a:spcPts val="600"/>
              </a:spcAft>
              <a:buClr>
                <a:srgbClr val="E67300"/>
              </a:buClr>
              <a:defRPr/>
            </a:pP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Tenemos diferentes alianzas estratégicas con empresas nacionales e internacionales para el  desarrollo de proyectos en los mercados de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Petróleo y Gas, Químicos, Siderúrgicos e Industriales en Consultoría e Ingeniería</a:t>
            </a:r>
            <a:endParaRPr lang="es-ES_tradnl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214290" y="2407114"/>
            <a:ext cx="5143536" cy="6093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80975" indent="-180975">
              <a:lnSpc>
                <a:spcPct val="150000"/>
              </a:lnSpc>
              <a:spcAft>
                <a:spcPts val="600"/>
              </a:spcAft>
              <a:buFontTx/>
              <a:buBlip>
                <a:blip r:embed="rId2"/>
              </a:buBlip>
            </a:pPr>
            <a:r>
              <a:rPr lang="es-VE" sz="1000" b="1" dirty="0" smtClean="0">
                <a:solidFill>
                  <a:srgbClr val="000066"/>
                </a:solidFill>
                <a:latin typeface="Arial Narrow" pitchFamily="34" charset="0"/>
              </a:rPr>
              <a:t>Ingeniería de Instalaciones de Producción de  Petróleo y Gas.</a:t>
            </a:r>
            <a:endParaRPr lang="es-ES_tradnl" sz="1000" b="1" dirty="0" smtClean="0">
              <a:solidFill>
                <a:srgbClr val="000066"/>
              </a:solidFill>
              <a:latin typeface="Arial Narrow" pitchFamily="34" charset="0"/>
            </a:endParaRPr>
          </a:p>
          <a:p>
            <a:pPr marL="542925" lvl="1" indent="-182563">
              <a:lnSpc>
                <a:spcPct val="150000"/>
              </a:lnSpc>
              <a:spcAft>
                <a:spcPts val="600"/>
              </a:spcAft>
              <a:buClr>
                <a:srgbClr val="CC6600"/>
              </a:buClr>
              <a:buFont typeface="Wingdings" pitchFamily="2" charset="2"/>
              <a:buChar char="ü"/>
            </a:pPr>
            <a:r>
              <a:rPr lang="es-ES_tradnl" sz="1000" dirty="0" err="1" smtClean="0">
                <a:latin typeface="Arial Narrow" pitchFamily="34" charset="0"/>
              </a:rPr>
              <a:t>Processes</a:t>
            </a:r>
            <a:r>
              <a:rPr lang="es-ES_tradnl" sz="1000" dirty="0" smtClean="0">
                <a:latin typeface="Arial Narrow" pitchFamily="34" charset="0"/>
              </a:rPr>
              <a:t> </a:t>
            </a:r>
            <a:r>
              <a:rPr lang="es-ES_tradnl" sz="1000" dirty="0" err="1" smtClean="0">
                <a:latin typeface="Arial Narrow" pitchFamily="34" charset="0"/>
              </a:rPr>
              <a:t>Unlimited</a:t>
            </a:r>
            <a:r>
              <a:rPr lang="es-ES_tradnl" sz="1000" dirty="0" smtClean="0">
                <a:latin typeface="Arial Narrow" pitchFamily="34" charset="0"/>
              </a:rPr>
              <a:t> (PROU)</a:t>
            </a:r>
          </a:p>
          <a:p>
            <a:pPr marL="542925" lvl="1" indent="-182563">
              <a:lnSpc>
                <a:spcPct val="150000"/>
              </a:lnSpc>
              <a:spcAft>
                <a:spcPts val="600"/>
              </a:spcAft>
              <a:buClr>
                <a:srgbClr val="CC6600"/>
              </a:buClr>
              <a:buFont typeface="Wingdings" pitchFamily="2" charset="2"/>
              <a:buChar char="ü"/>
            </a:pPr>
            <a:r>
              <a:rPr lang="es-VE" sz="1000" dirty="0" smtClean="0">
                <a:latin typeface="Arial Narrow" pitchFamily="34" charset="0"/>
              </a:rPr>
              <a:t>RLG y Asociados- Ingeniería e Inspección</a:t>
            </a:r>
          </a:p>
          <a:p>
            <a:pPr marL="542925" lvl="1" indent="-182563">
              <a:lnSpc>
                <a:spcPct val="150000"/>
              </a:lnSpc>
              <a:spcAft>
                <a:spcPts val="600"/>
              </a:spcAft>
              <a:buClr>
                <a:srgbClr val="CC6600"/>
              </a:buClr>
              <a:buFont typeface="Wingdings" pitchFamily="2" charset="2"/>
              <a:buChar char="ü"/>
            </a:pPr>
            <a:r>
              <a:rPr lang="es-ES_tradnl" sz="1000" dirty="0" smtClean="0">
                <a:latin typeface="Arial Narrow" pitchFamily="34" charset="0"/>
              </a:rPr>
              <a:t>NCT </a:t>
            </a:r>
            <a:r>
              <a:rPr lang="es-ES_tradnl" sz="1000" dirty="0" err="1" smtClean="0">
                <a:latin typeface="Arial Narrow" pitchFamily="34" charset="0"/>
              </a:rPr>
              <a:t>Energy</a:t>
            </a:r>
            <a:r>
              <a:rPr lang="es-ES_tradnl" sz="1000" dirty="0" smtClean="0">
                <a:latin typeface="Arial Narrow" pitchFamily="34" charset="0"/>
              </a:rPr>
              <a:t> </a:t>
            </a:r>
            <a:r>
              <a:rPr lang="es-ES_tradnl" sz="1000" dirty="0" err="1" smtClean="0">
                <a:latin typeface="Arial Narrow" pitchFamily="34" charset="0"/>
              </a:rPr>
              <a:t>Group</a:t>
            </a:r>
            <a:r>
              <a:rPr lang="es-ES_tradnl" sz="1000" dirty="0" smtClean="0">
                <a:latin typeface="Arial Narrow" pitchFamily="34" charset="0"/>
              </a:rPr>
              <a:t> </a:t>
            </a:r>
          </a:p>
          <a:p>
            <a:pPr marL="542925" lvl="1" indent="-182563">
              <a:lnSpc>
                <a:spcPct val="150000"/>
              </a:lnSpc>
              <a:spcAft>
                <a:spcPts val="600"/>
              </a:spcAft>
              <a:buClr>
                <a:srgbClr val="CC6600"/>
              </a:buClr>
              <a:buFont typeface="Wingdings" pitchFamily="2" charset="2"/>
              <a:buChar char="ü"/>
            </a:pPr>
            <a:r>
              <a:rPr lang="es-ES_tradnl" sz="1000" dirty="0" err="1" smtClean="0">
                <a:latin typeface="Arial Narrow" pitchFamily="34" charset="0"/>
              </a:rPr>
              <a:t>Energy</a:t>
            </a:r>
            <a:r>
              <a:rPr lang="es-ES_tradnl" sz="1000" dirty="0" smtClean="0">
                <a:latin typeface="Arial Narrow" pitchFamily="34" charset="0"/>
              </a:rPr>
              <a:t> </a:t>
            </a:r>
            <a:r>
              <a:rPr lang="es-ES_tradnl" sz="1000" dirty="0" err="1" smtClean="0">
                <a:latin typeface="Arial Narrow" pitchFamily="34" charset="0"/>
              </a:rPr>
              <a:t>Solutions</a:t>
            </a:r>
            <a:r>
              <a:rPr lang="es-ES_tradnl" sz="1000" dirty="0" smtClean="0">
                <a:latin typeface="Arial Narrow" pitchFamily="34" charset="0"/>
              </a:rPr>
              <a:t> </a:t>
            </a:r>
            <a:r>
              <a:rPr lang="es-ES_tradnl" sz="1000" dirty="0" err="1" smtClean="0">
                <a:latin typeface="Arial Narrow" pitchFamily="34" charset="0"/>
              </a:rPr>
              <a:t>Group</a:t>
            </a:r>
            <a:r>
              <a:rPr lang="es-ES_tradnl" sz="1000" dirty="0" smtClean="0">
                <a:latin typeface="Arial Narrow" pitchFamily="34" charset="0"/>
              </a:rPr>
              <a:t> (Trinidad and Tobago) </a:t>
            </a:r>
          </a:p>
          <a:p>
            <a:pPr marL="542925" lvl="1" indent="-182563">
              <a:lnSpc>
                <a:spcPct val="150000"/>
              </a:lnSpc>
              <a:spcAft>
                <a:spcPts val="600"/>
              </a:spcAft>
              <a:buClr>
                <a:srgbClr val="CC6600"/>
              </a:buClr>
              <a:buFont typeface="Wingdings" pitchFamily="2" charset="2"/>
              <a:buChar char="ü"/>
            </a:pPr>
            <a:r>
              <a:rPr lang="es-ES_tradnl" sz="1000" dirty="0" err="1" smtClean="0">
                <a:latin typeface="Arial Narrow" pitchFamily="34" charset="0"/>
              </a:rPr>
              <a:t>Energy</a:t>
            </a:r>
            <a:r>
              <a:rPr lang="es-ES_tradnl" sz="1000" dirty="0" smtClean="0">
                <a:latin typeface="Arial Narrow" pitchFamily="34" charset="0"/>
              </a:rPr>
              <a:t> </a:t>
            </a:r>
            <a:r>
              <a:rPr lang="es-ES_tradnl" sz="1000" dirty="0" err="1" smtClean="0">
                <a:latin typeface="Arial Narrow" pitchFamily="34" charset="0"/>
              </a:rPr>
              <a:t>Integrated</a:t>
            </a:r>
            <a:r>
              <a:rPr lang="es-ES_tradnl" sz="1000" dirty="0" smtClean="0">
                <a:latin typeface="Arial Narrow" pitchFamily="34" charset="0"/>
              </a:rPr>
              <a:t> </a:t>
            </a:r>
            <a:r>
              <a:rPr lang="es-ES_tradnl" sz="1000" dirty="0" err="1" smtClean="0">
                <a:latin typeface="Arial Narrow" pitchFamily="34" charset="0"/>
              </a:rPr>
              <a:t>Solutions</a:t>
            </a:r>
            <a:r>
              <a:rPr lang="es-ES_tradnl" sz="1000" dirty="0" smtClean="0">
                <a:latin typeface="Arial Narrow" pitchFamily="34" charset="0"/>
              </a:rPr>
              <a:t>,  Maracaibo, Venezuela</a:t>
            </a:r>
          </a:p>
          <a:p>
            <a:pPr marL="542925" lvl="1" indent="-182563">
              <a:lnSpc>
                <a:spcPct val="150000"/>
              </a:lnSpc>
              <a:spcAft>
                <a:spcPts val="600"/>
              </a:spcAft>
              <a:buClr>
                <a:srgbClr val="CC6600"/>
              </a:buClr>
              <a:buFont typeface="Wingdings" pitchFamily="2" charset="2"/>
              <a:buChar char="ü"/>
            </a:pPr>
            <a:r>
              <a:rPr lang="es-VE" sz="1000" dirty="0" err="1" smtClean="0">
                <a:latin typeface="Arial Narrow" pitchFamily="34" charset="0"/>
              </a:rPr>
              <a:t>Comart</a:t>
            </a:r>
            <a:r>
              <a:rPr lang="es-VE" sz="1000" dirty="0" smtClean="0">
                <a:latin typeface="Arial Narrow" pitchFamily="34" charset="0"/>
              </a:rPr>
              <a:t> (Italia) - Construcción y </a:t>
            </a:r>
            <a:r>
              <a:rPr lang="es-VE" sz="1000" dirty="0" err="1" smtClean="0">
                <a:latin typeface="Arial Narrow" pitchFamily="34" charset="0"/>
              </a:rPr>
              <a:t>Paquetización</a:t>
            </a:r>
            <a:r>
              <a:rPr lang="es-VE" sz="1000" dirty="0" smtClean="0">
                <a:latin typeface="Arial Narrow" pitchFamily="34" charset="0"/>
              </a:rPr>
              <a:t> de  Unidades de  Proceso</a:t>
            </a:r>
          </a:p>
          <a:p>
            <a:pPr marL="542925" lvl="1" indent="-182563">
              <a:lnSpc>
                <a:spcPct val="150000"/>
              </a:lnSpc>
              <a:spcAft>
                <a:spcPts val="1800"/>
              </a:spcAft>
              <a:buClr>
                <a:srgbClr val="CC6600"/>
              </a:buClr>
              <a:buFont typeface="Wingdings" pitchFamily="2" charset="2"/>
              <a:buChar char="ü"/>
            </a:pPr>
            <a:r>
              <a:rPr lang="es-VE" sz="1000" dirty="0" smtClean="0">
                <a:latin typeface="Arial Narrow" pitchFamily="34" charset="0"/>
              </a:rPr>
              <a:t>Atlas </a:t>
            </a:r>
            <a:r>
              <a:rPr lang="es-VE" sz="1000" dirty="0" err="1" smtClean="0">
                <a:latin typeface="Arial Narrow" pitchFamily="34" charset="0"/>
              </a:rPr>
              <a:t>Poligenics</a:t>
            </a:r>
            <a:r>
              <a:rPr lang="es-VE" sz="1000" dirty="0" smtClean="0">
                <a:latin typeface="Arial Narrow" pitchFamily="34" charset="0"/>
              </a:rPr>
              <a:t> </a:t>
            </a:r>
            <a:r>
              <a:rPr lang="es-VE" sz="1000" dirty="0" err="1" smtClean="0">
                <a:latin typeface="Arial Narrow" pitchFamily="34" charset="0"/>
              </a:rPr>
              <a:t>Limited</a:t>
            </a:r>
            <a:r>
              <a:rPr lang="es-VE" sz="1000" dirty="0" smtClean="0">
                <a:latin typeface="Arial Narrow" pitchFamily="34" charset="0"/>
              </a:rPr>
              <a:t> (Nigeria)-Ingeniería y Consultoría</a:t>
            </a:r>
            <a:endParaRPr lang="es-ES_tradnl" sz="1000" dirty="0" smtClean="0">
              <a:latin typeface="Arial Narrow" pitchFamily="34" charset="0"/>
            </a:endParaRPr>
          </a:p>
          <a:p>
            <a:pPr marL="180975" indent="-180975">
              <a:lnSpc>
                <a:spcPct val="150000"/>
              </a:lnSpc>
              <a:spcAft>
                <a:spcPts val="600"/>
              </a:spcAft>
              <a:buFontTx/>
              <a:buBlip>
                <a:blip r:embed="rId2"/>
              </a:buBlip>
            </a:pPr>
            <a:r>
              <a:rPr lang="es-ES_tradnl" sz="1000" b="1" dirty="0" smtClean="0">
                <a:solidFill>
                  <a:srgbClr val="000066"/>
                </a:solidFill>
                <a:latin typeface="Arial Narrow" pitchFamily="34" charset="0"/>
              </a:rPr>
              <a:t>Ingeniería y Gestión ISO</a:t>
            </a:r>
          </a:p>
          <a:p>
            <a:pPr marL="542925" lvl="1" indent="-182563">
              <a:lnSpc>
                <a:spcPct val="150000"/>
              </a:lnSpc>
              <a:spcAft>
                <a:spcPts val="1800"/>
              </a:spcAft>
              <a:buClr>
                <a:srgbClr val="CC6600"/>
              </a:buClr>
              <a:buFont typeface="Wingdings" pitchFamily="2" charset="2"/>
              <a:buChar char="ü"/>
            </a:pPr>
            <a:r>
              <a:rPr lang="es-ES_tradnl" sz="1000" dirty="0" err="1" smtClean="0">
                <a:latin typeface="Arial Narrow" pitchFamily="34" charset="0"/>
              </a:rPr>
              <a:t>Ingeneg</a:t>
            </a:r>
            <a:r>
              <a:rPr lang="es-ES_tradnl" sz="1000" dirty="0" smtClean="0">
                <a:latin typeface="Arial Narrow" pitchFamily="34" charset="0"/>
              </a:rPr>
              <a:t>, C.A., Maracaibo, Venezuela:</a:t>
            </a:r>
          </a:p>
          <a:p>
            <a:pPr marL="180975" indent="-180975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-ES_tradnl" sz="1000" b="1" dirty="0" smtClean="0">
                <a:solidFill>
                  <a:srgbClr val="000066"/>
                </a:solidFill>
                <a:latin typeface="Arial Narrow" pitchFamily="34" charset="0"/>
              </a:rPr>
              <a:t>Optimización integrada de Producción de Crudo y Gas</a:t>
            </a:r>
          </a:p>
          <a:p>
            <a:pPr marL="542925" lvl="1" indent="-182563">
              <a:lnSpc>
                <a:spcPct val="150000"/>
              </a:lnSpc>
              <a:spcAft>
                <a:spcPts val="1800"/>
              </a:spcAft>
              <a:buClr>
                <a:srgbClr val="CC6600"/>
              </a:buClr>
              <a:buFont typeface="Wingdings" pitchFamily="2" charset="2"/>
              <a:buChar char="ü"/>
            </a:pPr>
            <a:r>
              <a:rPr lang="es-ES_tradnl" sz="1000" dirty="0" smtClean="0">
                <a:latin typeface="Arial Narrow" pitchFamily="34" charset="0"/>
              </a:rPr>
              <a:t>OPICA Consultores</a:t>
            </a:r>
          </a:p>
          <a:p>
            <a:pPr marL="180975" indent="-180975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-ES_tradnl" sz="1000" b="1" dirty="0" smtClean="0">
                <a:solidFill>
                  <a:srgbClr val="000066"/>
                </a:solidFill>
                <a:latin typeface="Arial Narrow" pitchFamily="34" charset="0"/>
              </a:rPr>
              <a:t>Evaluación y Análisis de Yacimientos</a:t>
            </a:r>
          </a:p>
          <a:p>
            <a:pPr marL="542925" lvl="1" indent="-182563">
              <a:lnSpc>
                <a:spcPct val="150000"/>
              </a:lnSpc>
              <a:spcAft>
                <a:spcPts val="600"/>
              </a:spcAft>
              <a:buClr>
                <a:srgbClr val="CC6600"/>
              </a:buClr>
              <a:buFont typeface="Wingdings" pitchFamily="2" charset="2"/>
              <a:buChar char="ü"/>
            </a:pPr>
            <a:r>
              <a:rPr lang="es-ES_tradnl" sz="1000" dirty="0" smtClean="0">
                <a:latin typeface="Arial Narrow" pitchFamily="34" charset="0"/>
              </a:rPr>
              <a:t>SPECTRUM Consultores</a:t>
            </a:r>
          </a:p>
          <a:p>
            <a:pPr marL="542925" lvl="1" indent="-182563">
              <a:lnSpc>
                <a:spcPct val="150000"/>
              </a:lnSpc>
              <a:spcAft>
                <a:spcPts val="1800"/>
              </a:spcAft>
              <a:buClr>
                <a:srgbClr val="CC6600"/>
              </a:buClr>
              <a:buFont typeface="Wingdings" pitchFamily="2" charset="2"/>
              <a:buChar char="ü"/>
            </a:pPr>
            <a:r>
              <a:rPr lang="es-ES_tradnl" sz="1000" dirty="0" smtClean="0">
                <a:latin typeface="Arial Narrow" pitchFamily="34" charset="0"/>
              </a:rPr>
              <a:t>SOS </a:t>
            </a:r>
            <a:r>
              <a:rPr lang="es-ES_tradnl" sz="1000" dirty="0" err="1" smtClean="0">
                <a:latin typeface="Arial Narrow" pitchFamily="34" charset="0"/>
              </a:rPr>
              <a:t>Consultants</a:t>
            </a:r>
            <a:endParaRPr lang="es-ES_tradnl" sz="1000" dirty="0" smtClean="0">
              <a:latin typeface="Arial Narrow" pitchFamily="34" charset="0"/>
            </a:endParaRPr>
          </a:p>
          <a:p>
            <a:pPr marL="180975" indent="-180975">
              <a:lnSpc>
                <a:spcPct val="150000"/>
              </a:lnSpc>
              <a:spcAft>
                <a:spcPts val="600"/>
              </a:spcAft>
              <a:buBlip>
                <a:blip r:embed="rId2"/>
              </a:buBlip>
            </a:pPr>
            <a:r>
              <a:rPr lang="es-ES_tradnl" sz="1000" b="1" dirty="0" smtClean="0">
                <a:solidFill>
                  <a:srgbClr val="000066"/>
                </a:solidFill>
                <a:latin typeface="Arial Narrow" pitchFamily="34" charset="0"/>
              </a:rPr>
              <a:t>Construcción y Mantenimiento de Pozos</a:t>
            </a:r>
          </a:p>
          <a:p>
            <a:pPr marL="542925" lvl="1" indent="-182563">
              <a:lnSpc>
                <a:spcPct val="150000"/>
              </a:lnSpc>
              <a:spcAft>
                <a:spcPts val="600"/>
              </a:spcAft>
              <a:buClr>
                <a:srgbClr val="CC6600"/>
              </a:buClr>
              <a:buFont typeface="Wingdings" pitchFamily="2" charset="2"/>
              <a:buChar char="ü"/>
            </a:pPr>
            <a:r>
              <a:rPr lang="es-ES_tradnl" sz="1000" dirty="0" smtClean="0">
                <a:latin typeface="Arial Narrow" pitchFamily="34" charset="0"/>
              </a:rPr>
              <a:t>CMPC Consultores</a:t>
            </a:r>
            <a:r>
              <a:rPr lang="es-ES_tradnl" sz="1000" dirty="0" smtClean="0">
                <a:solidFill>
                  <a:schemeClr val="tx2"/>
                </a:solidFill>
                <a:latin typeface="Arial Narrow" pitchFamily="34" charset="0"/>
              </a:rPr>
              <a:t/>
            </a:r>
            <a:br>
              <a:rPr lang="es-ES_tradnl" sz="1000" dirty="0" smtClean="0">
                <a:solidFill>
                  <a:schemeClr val="tx2"/>
                </a:solidFill>
                <a:latin typeface="Arial Narrow" pitchFamily="34" charset="0"/>
              </a:rPr>
            </a:br>
            <a:endParaRPr lang="es-ES_tradnl" sz="1000" dirty="0">
              <a:solidFill>
                <a:schemeClr val="tx2"/>
              </a:solidFill>
              <a:latin typeface="Arial Narrow" pitchFamily="34" charset="0"/>
            </a:endParaRPr>
          </a:p>
        </p:txBody>
      </p:sp>
      <p:pic>
        <p:nvPicPr>
          <p:cNvPr id="6" name="6 Imagen" descr="alianzas.bmp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54" t="3385" r="47070" b="38281"/>
          <a:stretch>
            <a:fillRect/>
          </a:stretch>
        </p:blipFill>
        <p:spPr>
          <a:xfrm>
            <a:off x="3500437" y="5715008"/>
            <a:ext cx="2439097" cy="2276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1357297" y="0"/>
            <a:ext cx="4222327" cy="3357586"/>
            <a:chOff x="-48289" y="260402"/>
            <a:chExt cx="2214579" cy="1718647"/>
          </a:xfrm>
        </p:grpSpPr>
        <p:pic>
          <p:nvPicPr>
            <p:cNvPr id="3" name="Picture 4"/>
            <p:cNvPicPr>
              <a:picLocks noChangeAspect="1" noChangeArrowheads="1"/>
            </p:cNvPicPr>
            <p:nvPr/>
          </p:nvPicPr>
          <p:blipFill>
            <a:blip r:embed="rId2"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 t="11764"/>
            <a:stretch>
              <a:fillRect/>
            </a:stretch>
          </p:blipFill>
          <p:spPr bwMode="auto">
            <a:xfrm>
              <a:off x="251166" y="260402"/>
              <a:ext cx="1857836" cy="171864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4" name="3 Rectángulo"/>
            <p:cNvSpPr/>
            <p:nvPr/>
          </p:nvSpPr>
          <p:spPr bwMode="auto">
            <a:xfrm>
              <a:off x="-48289" y="691726"/>
              <a:ext cx="2214579" cy="336566"/>
            </a:xfrm>
            <a:prstGeom prst="rect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  <p:txBody>
            <a:bodyPr wrap="square">
              <a:spAutoFit/>
              <a:scene3d>
                <a:camera prst="orthographicFront"/>
                <a:lightRig rig="balanced" dir="t">
                  <a:rot lat="0" lon="0" rev="2100000"/>
                </a:lightRig>
              </a:scene3d>
              <a:sp3d extrusionH="57150" prstMaterial="metal">
                <a:bevelT w="38100" h="25400"/>
                <a:contourClr>
                  <a:schemeClr val="bg2"/>
                </a:contourClr>
              </a:sp3d>
            </a:bodyPr>
            <a:lstStyle/>
            <a:p>
              <a:pPr algn="ctr">
                <a:spcAft>
                  <a:spcPct val="50000"/>
                </a:spcAft>
                <a:buClr>
                  <a:srgbClr val="FF6600"/>
                </a:buClr>
                <a:defRPr/>
              </a:pPr>
              <a:r>
                <a:rPr lang="es-ES" sz="2400" b="1" spc="-150" dirty="0" smtClean="0">
                  <a:ln w="1905"/>
                  <a:solidFill>
                    <a:srgbClr val="0000CC"/>
                  </a:soli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Broadway" pitchFamily="82" charset="0"/>
                </a:rPr>
                <a:t>C o n t a c t o s</a:t>
              </a:r>
              <a:endParaRPr lang="es-ES" sz="2400" b="1" spc="-150" dirty="0">
                <a:ln w="1905"/>
                <a:solidFill>
                  <a:srgbClr val="0000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roadway" pitchFamily="82" charset="0"/>
              </a:endParaRPr>
            </a:p>
          </p:txBody>
        </p:sp>
      </p:grp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-231086" y="3000364"/>
            <a:ext cx="6500834" cy="5855449"/>
          </a:xfrm>
          <a:prstGeom prst="rect">
            <a:avLst/>
          </a:prstGeom>
          <a:noFill/>
          <a:ln>
            <a:noFill/>
            <a:headEnd/>
            <a:tailEnd/>
          </a:ln>
          <a:effectLst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6350" indent="-6350" algn="ctr">
              <a:spcAft>
                <a:spcPts val="300"/>
              </a:spcAft>
              <a:buClr>
                <a:srgbClr val="FF6600"/>
              </a:buClr>
              <a:tabLst>
                <a:tab pos="4491038" algn="l"/>
                <a:tab pos="5029200" algn="l"/>
              </a:tabLst>
              <a:defRPr/>
            </a:pPr>
            <a:r>
              <a:rPr lang="es-VE" sz="2000" dirty="0" smtClean="0">
                <a:ln w="3175">
                  <a:noFill/>
                  <a:prstDash val="solid"/>
                  <a:miter lim="800000"/>
                </a:ln>
                <a:solidFill>
                  <a:srgbClr val="0000CC"/>
                </a:solidFill>
                <a:effectLst/>
                <a:latin typeface="Bodoni MT Black" pitchFamily="18" charset="0"/>
                <a:cs typeface="Arial" pitchFamily="34" charset="0"/>
              </a:rPr>
              <a:t>Caracas</a:t>
            </a:r>
          </a:p>
          <a:p>
            <a:pPr marL="6350" indent="-6350" algn="ctr">
              <a:buClr>
                <a:srgbClr val="FF6600"/>
              </a:buClr>
              <a:defRPr/>
            </a:pPr>
            <a:r>
              <a:rPr lang="es-ES_tradnl" sz="1400" b="1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CCCT, Torre C, Piso 4, Oficina C-409, Chuao</a:t>
            </a:r>
          </a:p>
          <a:p>
            <a:pPr marL="6350" indent="-6350" algn="ctr">
              <a:buClr>
                <a:srgbClr val="FF6600"/>
              </a:buClr>
              <a:defRPr/>
            </a:pPr>
            <a:r>
              <a:rPr lang="es-ES_tradnl" sz="1400" b="1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Teléfono: 58 - 212 - 9598878 / 9597822 </a:t>
            </a:r>
          </a:p>
          <a:p>
            <a:pPr marL="6350" indent="-6350" algn="ctr">
              <a:buClr>
                <a:srgbClr val="FF6600"/>
              </a:buClr>
              <a:defRPr/>
            </a:pPr>
            <a:r>
              <a:rPr lang="es-ES_tradnl" sz="1400" b="1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Fax: 58 - 212 – 9599761</a:t>
            </a:r>
            <a:endParaRPr lang="es-VE" sz="1400" b="1" dirty="0" smtClean="0">
              <a:solidFill>
                <a:srgbClr val="00337E"/>
              </a:solidFill>
              <a:latin typeface="Arial" pitchFamily="34" charset="0"/>
              <a:cs typeface="Arial" pitchFamily="34" charset="0"/>
            </a:endParaRPr>
          </a:p>
          <a:p>
            <a:pPr marL="1703388" indent="-179388">
              <a:buClr>
                <a:srgbClr val="FA6500"/>
              </a:buClr>
              <a:buFont typeface="Wingdings" pitchFamily="2" charset="2"/>
              <a:buChar char="§"/>
              <a:tabLst>
                <a:tab pos="3135313" algn="l"/>
                <a:tab pos="3324225" algn="l"/>
              </a:tabLst>
              <a:defRPr/>
            </a:pPr>
            <a:r>
              <a:rPr lang="es-VE" sz="1400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jsoto@proynca.net</a:t>
            </a:r>
            <a:endParaRPr lang="es-VE" sz="1400" dirty="0">
              <a:solidFill>
                <a:srgbClr val="00337E"/>
              </a:solidFill>
              <a:latin typeface="Arial" pitchFamily="34" charset="0"/>
              <a:cs typeface="Arial" pitchFamily="34" charset="0"/>
            </a:endParaRPr>
          </a:p>
          <a:p>
            <a:pPr marL="1703388" indent="-179388">
              <a:buClr>
                <a:srgbClr val="FA6500"/>
              </a:buClr>
              <a:buFont typeface="Wingdings" pitchFamily="2" charset="2"/>
              <a:buChar char="§"/>
              <a:tabLst>
                <a:tab pos="3135313" algn="l"/>
                <a:tab pos="3324225" algn="l"/>
              </a:tabLst>
              <a:defRPr/>
            </a:pPr>
            <a:r>
              <a:rPr lang="es-VE" sz="1400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ejimenez@proynca.net</a:t>
            </a:r>
            <a:endParaRPr lang="es-VE" sz="1400" dirty="0">
              <a:solidFill>
                <a:srgbClr val="00337E"/>
              </a:solidFill>
              <a:latin typeface="Arial" pitchFamily="34" charset="0"/>
              <a:cs typeface="Arial" pitchFamily="34" charset="0"/>
            </a:endParaRPr>
          </a:p>
          <a:p>
            <a:pPr marL="1703388" indent="-179388">
              <a:spcAft>
                <a:spcPts val="600"/>
              </a:spcAft>
              <a:buClr>
                <a:srgbClr val="FA6500"/>
              </a:buClr>
              <a:buFont typeface="Wingdings" pitchFamily="2" charset="2"/>
              <a:buChar char="§"/>
              <a:tabLst>
                <a:tab pos="3135313" algn="l"/>
                <a:tab pos="3324225" algn="l"/>
              </a:tabLst>
              <a:defRPr/>
            </a:pPr>
            <a:r>
              <a:rPr lang="es-VE" sz="1400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galdana@proynca.net</a:t>
            </a:r>
            <a:endParaRPr lang="es-VE" sz="1400" dirty="0">
              <a:solidFill>
                <a:srgbClr val="00337E"/>
              </a:solidFill>
              <a:latin typeface="Arial" pitchFamily="34" charset="0"/>
              <a:cs typeface="Arial" pitchFamily="34" charset="0"/>
            </a:endParaRPr>
          </a:p>
          <a:p>
            <a:pPr marL="6350" indent="-6350" algn="ctr">
              <a:spcAft>
                <a:spcPts val="300"/>
              </a:spcAft>
              <a:buClr>
                <a:srgbClr val="FF6600"/>
              </a:buClr>
              <a:tabLst>
                <a:tab pos="4491038" algn="l"/>
                <a:tab pos="5029200" algn="l"/>
              </a:tabLst>
              <a:defRPr/>
            </a:pPr>
            <a:endParaRPr lang="es-VE" sz="2000" dirty="0" smtClean="0">
              <a:ln w="3175">
                <a:noFill/>
                <a:prstDash val="solid"/>
                <a:miter lim="800000"/>
              </a:ln>
              <a:solidFill>
                <a:srgbClr val="0000CC"/>
              </a:solidFill>
              <a:latin typeface="Bodoni MT Black" pitchFamily="18" charset="0"/>
              <a:cs typeface="Arial" pitchFamily="34" charset="0"/>
            </a:endParaRPr>
          </a:p>
          <a:p>
            <a:pPr marL="6350" indent="-6350" algn="ctr">
              <a:spcAft>
                <a:spcPts val="300"/>
              </a:spcAft>
              <a:buClr>
                <a:srgbClr val="FF6600"/>
              </a:buClr>
              <a:tabLst>
                <a:tab pos="4491038" algn="l"/>
                <a:tab pos="5029200" algn="l"/>
              </a:tabLst>
              <a:defRPr/>
            </a:pPr>
            <a:r>
              <a:rPr lang="es-VE" sz="2000" dirty="0" smtClean="0">
                <a:ln w="3175">
                  <a:noFill/>
                  <a:prstDash val="solid"/>
                  <a:miter lim="800000"/>
                </a:ln>
                <a:solidFill>
                  <a:srgbClr val="0000CC"/>
                </a:solidFill>
                <a:latin typeface="Bodoni MT Black" pitchFamily="18" charset="0"/>
                <a:cs typeface="Arial" pitchFamily="34" charset="0"/>
              </a:rPr>
              <a:t>Maturín</a:t>
            </a:r>
            <a:endParaRPr lang="es-VE" sz="2000" dirty="0" smtClean="0">
              <a:ln w="3175">
                <a:noFill/>
                <a:prstDash val="solid"/>
                <a:miter lim="800000"/>
              </a:ln>
              <a:solidFill>
                <a:srgbClr val="0000CC"/>
              </a:solidFill>
              <a:latin typeface="Bodoni MT Black" pitchFamily="18" charset="0"/>
              <a:cs typeface="Arial" pitchFamily="34" charset="0"/>
            </a:endParaRPr>
          </a:p>
          <a:p>
            <a:pPr marL="6350" indent="-6350" algn="ctr">
              <a:buClr>
                <a:srgbClr val="FF6600"/>
              </a:buClr>
              <a:tabLst>
                <a:tab pos="4491038" algn="l"/>
                <a:tab pos="5029200" algn="l"/>
              </a:tabLst>
              <a:defRPr/>
            </a:pPr>
            <a:r>
              <a:rPr lang="es-ES_tradnl" sz="1400" b="1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Centro Comercial Bello Campo, Local Nº 7, Vía </a:t>
            </a:r>
            <a:r>
              <a:rPr lang="es-ES_tradnl" sz="1400" b="1" dirty="0" err="1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Viboral</a:t>
            </a:r>
            <a:endParaRPr lang="es-ES_tradnl" sz="1400" b="1" dirty="0" smtClean="0">
              <a:solidFill>
                <a:srgbClr val="00337E"/>
              </a:solidFill>
              <a:latin typeface="Arial" pitchFamily="34" charset="0"/>
              <a:cs typeface="Arial" pitchFamily="34" charset="0"/>
            </a:endParaRPr>
          </a:p>
          <a:p>
            <a:pPr marL="6350" indent="-6350" algn="ctr">
              <a:buClr>
                <a:srgbClr val="FF6600"/>
              </a:buClr>
              <a:tabLst>
                <a:tab pos="4491038" algn="l"/>
                <a:tab pos="5029200" algn="l"/>
              </a:tabLst>
              <a:defRPr/>
            </a:pPr>
            <a:r>
              <a:rPr lang="es-ES_tradnl" sz="1400" b="1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Teléfono: 58 - 291 - 6430610</a:t>
            </a:r>
          </a:p>
          <a:p>
            <a:pPr marL="6350" indent="-6350" algn="ctr">
              <a:buClr>
                <a:srgbClr val="FF6600"/>
              </a:buClr>
              <a:tabLst>
                <a:tab pos="4491038" algn="l"/>
                <a:tab pos="5029200" algn="l"/>
              </a:tabLst>
              <a:defRPr/>
            </a:pPr>
            <a:r>
              <a:rPr lang="es-ES_tradnl" sz="1400" b="1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Fax: 58 - 291 – 6430674</a:t>
            </a:r>
            <a:endParaRPr lang="es-VE" sz="1400" b="1" dirty="0" smtClean="0">
              <a:solidFill>
                <a:srgbClr val="00337E"/>
              </a:solidFill>
              <a:latin typeface="Arial" pitchFamily="34" charset="0"/>
              <a:cs typeface="Arial" pitchFamily="34" charset="0"/>
            </a:endParaRPr>
          </a:p>
          <a:p>
            <a:pPr marL="1703388" indent="-179388">
              <a:spcAft>
                <a:spcPts val="600"/>
              </a:spcAft>
              <a:buClr>
                <a:srgbClr val="FA6500"/>
              </a:buClr>
              <a:buFont typeface="Wingdings" pitchFamily="2" charset="2"/>
              <a:buChar char="§"/>
              <a:tabLst>
                <a:tab pos="3135313" algn="l"/>
                <a:tab pos="3324225" algn="l"/>
              </a:tabLst>
              <a:defRPr/>
            </a:pPr>
            <a:r>
              <a:rPr lang="es-VE" sz="1400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jconstantin@proynca.net</a:t>
            </a:r>
            <a:endParaRPr lang="es-VE" sz="1400" dirty="0">
              <a:solidFill>
                <a:srgbClr val="00337E"/>
              </a:solidFill>
              <a:latin typeface="Arial" pitchFamily="34" charset="0"/>
              <a:cs typeface="Arial" pitchFamily="34" charset="0"/>
            </a:endParaRPr>
          </a:p>
          <a:p>
            <a:pPr marL="6350" indent="-6350" algn="ctr">
              <a:spcAft>
                <a:spcPts val="300"/>
              </a:spcAft>
              <a:buClr>
                <a:srgbClr val="FF6600"/>
              </a:buClr>
              <a:tabLst>
                <a:tab pos="4491038" algn="l"/>
                <a:tab pos="5029200" algn="l"/>
              </a:tabLst>
              <a:defRPr/>
            </a:pPr>
            <a:endParaRPr lang="es-VE" sz="2000" dirty="0" smtClean="0">
              <a:ln w="3175">
                <a:noFill/>
                <a:prstDash val="solid"/>
                <a:miter lim="800000"/>
              </a:ln>
              <a:solidFill>
                <a:srgbClr val="0000CC"/>
              </a:solidFill>
              <a:latin typeface="Bodoni MT Black" pitchFamily="18" charset="0"/>
              <a:cs typeface="Arial" pitchFamily="34" charset="0"/>
            </a:endParaRPr>
          </a:p>
          <a:p>
            <a:pPr marL="6350" indent="-6350" algn="ctr">
              <a:spcAft>
                <a:spcPts val="300"/>
              </a:spcAft>
              <a:buClr>
                <a:srgbClr val="FF6600"/>
              </a:buClr>
              <a:tabLst>
                <a:tab pos="4491038" algn="l"/>
                <a:tab pos="5029200" algn="l"/>
              </a:tabLst>
              <a:defRPr/>
            </a:pPr>
            <a:r>
              <a:rPr lang="es-VE" sz="2000" dirty="0" smtClean="0">
                <a:ln w="3175">
                  <a:noFill/>
                  <a:prstDash val="solid"/>
                  <a:miter lim="800000"/>
                </a:ln>
                <a:solidFill>
                  <a:srgbClr val="0000CC"/>
                </a:solidFill>
                <a:latin typeface="Bodoni MT Black" pitchFamily="18" charset="0"/>
                <a:cs typeface="Arial" pitchFamily="34" charset="0"/>
              </a:rPr>
              <a:t>Maracaibo</a:t>
            </a:r>
            <a:endParaRPr lang="es-VE" sz="2000" dirty="0" smtClean="0">
              <a:ln w="3175">
                <a:noFill/>
                <a:prstDash val="solid"/>
                <a:miter lim="800000"/>
              </a:ln>
              <a:solidFill>
                <a:srgbClr val="0000CC"/>
              </a:solidFill>
              <a:latin typeface="Bodoni MT Black" pitchFamily="18" charset="0"/>
              <a:cs typeface="Arial" pitchFamily="34" charset="0"/>
            </a:endParaRPr>
          </a:p>
          <a:p>
            <a:pPr marL="6350" indent="-6350" algn="ctr">
              <a:buClr>
                <a:srgbClr val="FF6600"/>
              </a:buClr>
              <a:tabLst>
                <a:tab pos="4491038" algn="l"/>
                <a:tab pos="5029200" algn="l"/>
              </a:tabLst>
              <a:defRPr/>
            </a:pPr>
            <a:r>
              <a:rPr lang="es-ES_tradnl" sz="1400" b="1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Edificio Torre </a:t>
            </a:r>
            <a:r>
              <a:rPr lang="es-ES_tradnl" sz="1400" b="1" dirty="0" err="1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Socuy</a:t>
            </a:r>
            <a:r>
              <a:rPr lang="es-ES_tradnl" sz="1400" b="1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, Avenida 4 (Bella Vista) con Calle 67 </a:t>
            </a:r>
          </a:p>
          <a:p>
            <a:pPr marL="6350" indent="-6350" algn="ctr">
              <a:buClr>
                <a:srgbClr val="FF6600"/>
              </a:buClr>
              <a:tabLst>
                <a:tab pos="4491038" algn="l"/>
                <a:tab pos="5029200" algn="l"/>
              </a:tabLst>
              <a:defRPr/>
            </a:pPr>
            <a:r>
              <a:rPr lang="es-ES_tradnl" sz="1400" b="1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Piso 10, Oficina 10-A</a:t>
            </a:r>
          </a:p>
          <a:p>
            <a:pPr marL="6350" indent="-6350" algn="ctr">
              <a:buClr>
                <a:srgbClr val="FF6600"/>
              </a:buClr>
              <a:tabLst>
                <a:tab pos="4491038" algn="l"/>
                <a:tab pos="5029200" algn="l"/>
              </a:tabLst>
              <a:defRPr/>
            </a:pPr>
            <a:r>
              <a:rPr lang="es-ES_tradnl" sz="1400" b="1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Teléfono: 58  - 261 - 7922145 </a:t>
            </a:r>
          </a:p>
          <a:p>
            <a:pPr marL="6350" indent="-6350" algn="ctr">
              <a:buClr>
                <a:srgbClr val="FF6600"/>
              </a:buClr>
              <a:tabLst>
                <a:tab pos="4491038" algn="l"/>
                <a:tab pos="5029200" algn="l"/>
              </a:tabLst>
              <a:defRPr/>
            </a:pPr>
            <a:r>
              <a:rPr lang="es-ES_tradnl" sz="1400" b="1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Fax: 58 - 261 - 7928293 </a:t>
            </a:r>
            <a:endParaRPr lang="es-VE" sz="1400" b="1" dirty="0" smtClean="0">
              <a:solidFill>
                <a:srgbClr val="00337E"/>
              </a:solidFill>
              <a:latin typeface="Arial" pitchFamily="34" charset="0"/>
              <a:cs typeface="Arial" pitchFamily="34" charset="0"/>
            </a:endParaRPr>
          </a:p>
          <a:p>
            <a:pPr marL="1703388" indent="-179388">
              <a:buClr>
                <a:srgbClr val="FA6500"/>
              </a:buClr>
              <a:buFont typeface="Wingdings" pitchFamily="2" charset="2"/>
              <a:buChar char="§"/>
              <a:tabLst>
                <a:tab pos="3135313" algn="l"/>
                <a:tab pos="3324225" algn="l"/>
              </a:tabLst>
              <a:defRPr/>
            </a:pPr>
            <a:r>
              <a:rPr lang="es-VE" sz="1400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hnava@proynca.net</a:t>
            </a:r>
          </a:p>
          <a:p>
            <a:pPr marL="1703388" indent="-179388">
              <a:buClr>
                <a:srgbClr val="FA6500"/>
              </a:buClr>
              <a:buFont typeface="Wingdings" pitchFamily="2" charset="2"/>
              <a:buChar char="§"/>
              <a:tabLst>
                <a:tab pos="3135313" algn="l"/>
                <a:tab pos="3324225" algn="l"/>
              </a:tabLst>
              <a:defRPr/>
            </a:pPr>
            <a:r>
              <a:rPr lang="es-VE" sz="1400" dirty="0" smtClean="0">
                <a:solidFill>
                  <a:srgbClr val="00337E"/>
                </a:solidFill>
                <a:latin typeface="Arial" pitchFamily="34" charset="0"/>
                <a:cs typeface="Arial" pitchFamily="34" charset="0"/>
              </a:rPr>
              <a:t>tguerrero@proynca.net</a:t>
            </a:r>
          </a:p>
          <a:p>
            <a:pPr marL="1703388" indent="-179388">
              <a:buClr>
                <a:srgbClr val="FA6500"/>
              </a:buClr>
              <a:buFont typeface="Wingdings" pitchFamily="2" charset="2"/>
              <a:buChar char="§"/>
              <a:tabLst>
                <a:tab pos="3135313" algn="l"/>
                <a:tab pos="3324225" algn="l"/>
              </a:tabLst>
              <a:defRPr/>
            </a:pPr>
            <a:endParaRPr lang="es-VE" sz="1400" dirty="0" smtClean="0">
              <a:solidFill>
                <a:srgbClr val="00337E"/>
              </a:solidFill>
              <a:latin typeface="Arial" pitchFamily="34" charset="0"/>
              <a:cs typeface="Arial" pitchFamily="34" charset="0"/>
            </a:endParaRPr>
          </a:p>
          <a:p>
            <a:pPr marL="1703388" indent="-179388">
              <a:buClr>
                <a:srgbClr val="FA6500"/>
              </a:buClr>
              <a:buFont typeface="Wingdings" pitchFamily="2" charset="2"/>
              <a:buChar char="§"/>
              <a:tabLst>
                <a:tab pos="3135313" algn="l"/>
                <a:tab pos="3324225" algn="l"/>
              </a:tabLst>
              <a:defRPr/>
            </a:pPr>
            <a:endParaRPr lang="es-VE" sz="1400" b="1" dirty="0">
              <a:solidFill>
                <a:srgbClr val="00337E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35 Grupo"/>
          <p:cNvGrpSpPr/>
          <p:nvPr/>
        </p:nvGrpSpPr>
        <p:grpSpPr>
          <a:xfrm>
            <a:off x="37126" y="708081"/>
            <a:ext cx="6242002" cy="4363985"/>
            <a:chOff x="787455" y="928662"/>
            <a:chExt cx="6242002" cy="4363985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87455" y="928662"/>
              <a:ext cx="5784817" cy="43639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28" name="92 Grupo"/>
            <p:cNvGrpSpPr>
              <a:grpSpLocks/>
            </p:cNvGrpSpPr>
            <p:nvPr/>
          </p:nvGrpSpPr>
          <p:grpSpPr bwMode="auto">
            <a:xfrm>
              <a:off x="1406521" y="2643174"/>
              <a:ext cx="5622936" cy="2357454"/>
              <a:chOff x="2734520" y="4714932"/>
              <a:chExt cx="5623039" cy="2357357"/>
            </a:xfrm>
          </p:grpSpPr>
          <p:sp>
            <p:nvSpPr>
              <p:cNvPr id="29" name="Rectangle 76"/>
              <p:cNvSpPr>
                <a:spLocks noChangeArrowheads="1"/>
              </p:cNvSpPr>
              <p:nvPr/>
            </p:nvSpPr>
            <p:spPr bwMode="auto">
              <a:xfrm>
                <a:off x="5757186" y="6434140"/>
                <a:ext cx="2128877" cy="638149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s-ES" sz="1400"/>
              </a:p>
            </p:txBody>
          </p:sp>
          <p:sp>
            <p:nvSpPr>
              <p:cNvPr id="30" name="Text Box 78"/>
              <p:cNvSpPr txBox="1">
                <a:spLocks noChangeArrowheads="1"/>
              </p:cNvSpPr>
              <p:nvPr/>
            </p:nvSpPr>
            <p:spPr bwMode="auto">
              <a:xfrm>
                <a:off x="6232337" y="6461134"/>
                <a:ext cx="1725166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s-ES_tradnl" sz="1400" b="1">
                    <a:latin typeface="Arial Narrow" pitchFamily="34" charset="0"/>
                  </a:rPr>
                  <a:t>Ubicación de Oficinas</a:t>
                </a:r>
                <a:endParaRPr lang="es-ES" sz="1400" b="1">
                  <a:latin typeface="Arial Narrow" pitchFamily="34" charset="0"/>
                </a:endParaRPr>
              </a:p>
            </p:txBody>
          </p:sp>
          <p:sp>
            <p:nvSpPr>
              <p:cNvPr id="31" name="Oval 80">
                <a:hlinkClick r:id="" action="ppaction://hlinkshowjump?jump=nextslide"/>
              </p:cNvPr>
              <p:cNvSpPr>
                <a:spLocks noChangeArrowheads="1"/>
              </p:cNvSpPr>
              <p:nvPr/>
            </p:nvSpPr>
            <p:spPr bwMode="auto">
              <a:xfrm>
                <a:off x="5972537" y="6888170"/>
                <a:ext cx="168071" cy="142875"/>
              </a:xfrm>
              <a:prstGeom prst="ellipse">
                <a:avLst/>
              </a:prstGeom>
              <a:solidFill>
                <a:srgbClr val="FF6600"/>
              </a:solidFill>
              <a:ln>
                <a:headEnd/>
                <a:tailEnd/>
              </a:ln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wrap="none" anchor="ctr"/>
              <a:lstStyle/>
              <a:p>
                <a:pPr>
                  <a:defRPr/>
                </a:pPr>
                <a:endParaRPr lang="es-ES" sz="1400"/>
              </a:p>
            </p:txBody>
          </p:sp>
          <p:sp>
            <p:nvSpPr>
              <p:cNvPr id="32" name="Text Box 81"/>
              <p:cNvSpPr txBox="1">
                <a:spLocks noChangeArrowheads="1"/>
              </p:cNvSpPr>
              <p:nvPr/>
            </p:nvSpPr>
            <p:spPr bwMode="auto">
              <a:xfrm>
                <a:off x="6264290" y="6754823"/>
                <a:ext cx="2093269" cy="3077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s-ES_tradnl" sz="1400" b="1">
                    <a:latin typeface="Arial Narrow" pitchFamily="34" charset="0"/>
                  </a:rPr>
                  <a:t>Trabajos Realizados</a:t>
                </a:r>
                <a:endParaRPr lang="es-ES" sz="1400" b="1">
                  <a:latin typeface="Arial Narrow" pitchFamily="34" charset="0"/>
                </a:endParaRPr>
              </a:p>
            </p:txBody>
          </p:sp>
          <p:pic>
            <p:nvPicPr>
              <p:cNvPr id="33" name="Picture 62" descr="logo_proimca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5857886" y="6505577"/>
                <a:ext cx="379412" cy="273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34" name="Picture 62" descr="logo_proimca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2734520" y="4714932"/>
                <a:ext cx="379412" cy="2730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35" name="Picture 62" descr="logo_proimca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500306" y="2786049"/>
              <a:ext cx="379405" cy="2730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8" name="17 Rectángulo"/>
          <p:cNvSpPr/>
          <p:nvPr/>
        </p:nvSpPr>
        <p:spPr bwMode="auto">
          <a:xfrm>
            <a:off x="285728" y="214282"/>
            <a:ext cx="5214950" cy="33855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buClr>
                <a:srgbClr val="FF6600"/>
              </a:buClr>
              <a:defRPr/>
            </a:pPr>
            <a:r>
              <a:rPr lang="es-ES" sz="1600" b="1" dirty="0" smtClean="0">
                <a:ln w="50800"/>
                <a:solidFill>
                  <a:srgbClr val="242E88"/>
                </a:solidFill>
                <a:latin typeface="Bookman Old Style" pitchFamily="18" charset="0"/>
                <a:cs typeface="Arial" pitchFamily="34" charset="0"/>
              </a:rPr>
              <a:t>Regiones donde hemos trabajado …</a:t>
            </a:r>
            <a:endParaRPr lang="es-ES" sz="1600" b="1" dirty="0">
              <a:ln w="50800"/>
              <a:solidFill>
                <a:srgbClr val="242E88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9" name="18 Rectángulo"/>
          <p:cNvSpPr/>
          <p:nvPr/>
        </p:nvSpPr>
        <p:spPr bwMode="auto">
          <a:xfrm>
            <a:off x="214290" y="5429256"/>
            <a:ext cx="5688000" cy="33855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ctr">
              <a:buClr>
                <a:srgbClr val="FF6600"/>
              </a:buClr>
              <a:defRPr/>
            </a:pPr>
            <a:r>
              <a:rPr lang="es-ES" sz="1600" b="1" spc="600" dirty="0" smtClean="0">
                <a:ln w="50800"/>
                <a:solidFill>
                  <a:schemeClr val="tx1"/>
                </a:solidFill>
                <a:latin typeface="Bookman Old Style" pitchFamily="18" charset="0"/>
                <a:cs typeface="Arial" pitchFamily="34" charset="0"/>
              </a:rPr>
              <a:t>Principales </a:t>
            </a:r>
            <a:r>
              <a:rPr lang="es-ES" sz="1600" b="1" spc="600" dirty="0" smtClean="0">
                <a:ln w="50800"/>
                <a:solidFill>
                  <a:schemeClr val="tx1"/>
                </a:solidFill>
                <a:latin typeface="Bookman Old Style" pitchFamily="18" charset="0"/>
                <a:cs typeface="Arial" pitchFamily="34" charset="0"/>
              </a:rPr>
              <a:t> Clientes</a:t>
            </a:r>
            <a:endParaRPr lang="es-ES" sz="1600" b="1" spc="600" dirty="0">
              <a:ln w="50800"/>
              <a:solidFill>
                <a:schemeClr val="tx1"/>
              </a:solidFill>
              <a:latin typeface="Bookman Old Style" pitchFamily="18" charset="0"/>
              <a:cs typeface="Arial" pitchFamily="34" charset="0"/>
            </a:endParaRPr>
          </a:p>
        </p:txBody>
      </p:sp>
      <p:grpSp>
        <p:nvGrpSpPr>
          <p:cNvPr id="47" name="46 Grupo"/>
          <p:cNvGrpSpPr/>
          <p:nvPr/>
        </p:nvGrpSpPr>
        <p:grpSpPr>
          <a:xfrm>
            <a:off x="314446" y="6053864"/>
            <a:ext cx="5614884" cy="2732978"/>
            <a:chOff x="71438" y="5572132"/>
            <a:chExt cx="5614884" cy="2732978"/>
          </a:xfrm>
        </p:grpSpPr>
        <p:pic>
          <p:nvPicPr>
            <p:cNvPr id="45" name="Picture 1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428736" y="5643570"/>
              <a:ext cx="1188000" cy="31811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  <p:pic>
          <p:nvPicPr>
            <p:cNvPr id="46" name="Picture 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357166" y="5643570"/>
              <a:ext cx="900000" cy="33642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1438" y="6643702"/>
              <a:ext cx="936000" cy="662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grpSp>
          <p:nvGrpSpPr>
            <p:cNvPr id="53" name="52 Grupo"/>
            <p:cNvGrpSpPr/>
            <p:nvPr/>
          </p:nvGrpSpPr>
          <p:grpSpPr>
            <a:xfrm>
              <a:off x="1214422" y="6072198"/>
              <a:ext cx="936000" cy="324000"/>
              <a:chOff x="642918" y="857224"/>
              <a:chExt cx="1214446" cy="500066"/>
            </a:xfrm>
          </p:grpSpPr>
          <p:sp>
            <p:nvSpPr>
              <p:cNvPr id="54" name="53 Rectángulo"/>
              <p:cNvSpPr/>
              <p:nvPr/>
            </p:nvSpPr>
            <p:spPr>
              <a:xfrm>
                <a:off x="642918" y="857224"/>
                <a:ext cx="1214446" cy="50006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pic>
            <p:nvPicPr>
              <p:cNvPr id="55" name="Picture 2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642918" y="857224"/>
                <a:ext cx="1179512" cy="50006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</p:grpSp>
        <p:pic>
          <p:nvPicPr>
            <p:cNvPr id="56" name="Picture 27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214314" y="7286644"/>
              <a:ext cx="1214422" cy="47942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57" name="Picture 6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714620" y="5857888"/>
              <a:ext cx="1008000" cy="2230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" name="Picture 12"/>
            <p:cNvPicPr>
              <a:picLocks noChangeAspect="1" noChangeArrowheads="1"/>
            </p:cNvPicPr>
            <p:nvPr/>
          </p:nvPicPr>
          <p:blipFill>
            <a:blip r:embed="rId10"/>
            <a:srcRect t="52698"/>
            <a:stretch>
              <a:fillRect/>
            </a:stretch>
          </p:blipFill>
          <p:spPr bwMode="auto">
            <a:xfrm>
              <a:off x="4500570" y="5929322"/>
              <a:ext cx="756000" cy="4857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Picture 2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3857628" y="6072198"/>
              <a:ext cx="432000" cy="4467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" name="Picture 3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4786322" y="6500826"/>
              <a:ext cx="900000" cy="492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" name="Picture 3"/>
            <p:cNvPicPr>
              <a:picLocks noChangeAspect="1" noChangeArrowheads="1"/>
            </p:cNvPicPr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3000372" y="6590598"/>
              <a:ext cx="900000" cy="419999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pic>
          <p:nvPicPr>
            <p:cNvPr id="62" name="Picture 2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2285992" y="7786710"/>
              <a:ext cx="563562" cy="479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" name="Picture 3"/>
            <p:cNvPicPr>
              <a:picLocks noChangeAspect="1" noChangeArrowheads="1"/>
            </p:cNvPicPr>
            <p:nvPr/>
          </p:nvPicPr>
          <p:blipFill>
            <a:blip r:embed="rId15"/>
            <a:srcRect l="18214" t="18178"/>
            <a:stretch>
              <a:fillRect/>
            </a:stretch>
          </p:blipFill>
          <p:spPr bwMode="auto">
            <a:xfrm>
              <a:off x="714356" y="7858148"/>
              <a:ext cx="396000" cy="402563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64" name="Picture 11" descr="tecna5"/>
            <p:cNvPicPr>
              <a:picLocks noChangeAspect="1" noChangeArrowheads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 bwMode="auto">
            <a:xfrm>
              <a:off x="1214446" y="6500826"/>
              <a:ext cx="648000" cy="45163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</p:pic>
        <p:pic>
          <p:nvPicPr>
            <p:cNvPr id="65" name="Picture 2"/>
            <p:cNvPicPr>
              <a:picLocks noChangeAspect="1" noChangeArrowheads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3143248" y="7090664"/>
              <a:ext cx="1143008" cy="4486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6" name="Picture 3"/>
            <p:cNvPicPr>
              <a:picLocks noChangeAspect="1" noChangeArrowheads="1"/>
            </p:cNvPicPr>
            <p:nvPr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1714488" y="7143768"/>
              <a:ext cx="642527" cy="4397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7" name="Picture 4"/>
            <p:cNvPicPr>
              <a:picLocks noChangeAspect="1" noChangeArrowheads="1"/>
            </p:cNvPicPr>
            <p:nvPr/>
          </p:nvPicPr>
          <p:blipFill>
            <a:blip r:embed="rId19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071810" y="6072198"/>
              <a:ext cx="576000" cy="4373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9" name="Picture 5"/>
            <p:cNvPicPr>
              <a:picLocks noChangeAspect="1" noChangeArrowheads="1"/>
            </p:cNvPicPr>
            <p:nvPr/>
          </p:nvPicPr>
          <p:blipFill>
            <a:blip r:embed="rId20"/>
            <a:srcRect/>
            <a:stretch>
              <a:fillRect/>
            </a:stretch>
          </p:blipFill>
          <p:spPr bwMode="auto">
            <a:xfrm>
              <a:off x="4500570" y="7358082"/>
              <a:ext cx="785818" cy="35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0" name="Picture 9"/>
            <p:cNvPicPr>
              <a:picLocks noChangeAspect="1" noChangeArrowheads="1"/>
            </p:cNvPicPr>
            <p:nvPr/>
          </p:nvPicPr>
          <p:blipFill>
            <a:blip r:embed="rId21"/>
            <a:srcRect l="86998" t="76465" r="6007" b="15587"/>
            <a:stretch>
              <a:fillRect/>
            </a:stretch>
          </p:blipFill>
          <p:spPr bwMode="auto">
            <a:xfrm>
              <a:off x="1357298" y="7786710"/>
              <a:ext cx="576000" cy="5184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" name="Picture 2"/>
            <p:cNvPicPr>
              <a:picLocks noChangeAspect="1" noChangeArrowheads="1"/>
            </p:cNvPicPr>
            <p:nvPr/>
          </p:nvPicPr>
          <p:blipFill>
            <a:blip r:embed="rId22"/>
            <a:srcRect/>
            <a:stretch>
              <a:fillRect/>
            </a:stretch>
          </p:blipFill>
          <p:spPr bwMode="auto">
            <a:xfrm>
              <a:off x="4214818" y="6643702"/>
              <a:ext cx="478619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2" name="Picture 8" descr="atlas-logo"/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2500330" y="7143768"/>
              <a:ext cx="422990" cy="4746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3" name="Picture 25"/>
            <p:cNvPicPr>
              <a:picLocks noChangeAspect="1" noChangeArrowheads="1"/>
            </p:cNvPicPr>
            <p:nvPr/>
          </p:nvPicPr>
          <p:blipFill>
            <a:blip r:embed="rId24"/>
            <a:srcRect/>
            <a:stretch>
              <a:fillRect/>
            </a:stretch>
          </p:blipFill>
          <p:spPr bwMode="auto">
            <a:xfrm>
              <a:off x="428604" y="6072198"/>
              <a:ext cx="756000" cy="4120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4" name="Picture 19" descr="ndc_Sidor_int"/>
            <p:cNvPicPr>
              <a:picLocks noChangeAspect="1" noChangeArrowheads="1"/>
            </p:cNvPicPr>
            <p:nvPr/>
          </p:nvPicPr>
          <p:blipFill>
            <a:blip r:embed="rId25"/>
            <a:srcRect/>
            <a:stretch>
              <a:fillRect/>
            </a:stretch>
          </p:blipFill>
          <p:spPr bwMode="auto">
            <a:xfrm>
              <a:off x="3786214" y="7733606"/>
              <a:ext cx="667404" cy="3571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5" name="Picture 4"/>
            <p:cNvPicPr>
              <a:picLocks noChangeAspect="1" noChangeArrowheads="1"/>
            </p:cNvPicPr>
            <p:nvPr/>
          </p:nvPicPr>
          <p:blipFill>
            <a:blip r:embed="rId26"/>
            <a:srcRect/>
            <a:stretch>
              <a:fillRect/>
            </a:stretch>
          </p:blipFill>
          <p:spPr bwMode="auto">
            <a:xfrm>
              <a:off x="3714752" y="5572132"/>
              <a:ext cx="972000" cy="2868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8" name="77 Grupo"/>
            <p:cNvGrpSpPr/>
            <p:nvPr/>
          </p:nvGrpSpPr>
          <p:grpSpPr>
            <a:xfrm>
              <a:off x="2971678" y="7447851"/>
              <a:ext cx="576000" cy="620175"/>
              <a:chOff x="5999028" y="5699241"/>
              <a:chExt cx="800219" cy="789977"/>
            </a:xfrm>
          </p:grpSpPr>
          <p:pic>
            <p:nvPicPr>
              <p:cNvPr id="68" name="Picture 3"/>
              <p:cNvPicPr>
                <a:picLocks noChangeAspect="1" noChangeArrowheads="1"/>
              </p:cNvPicPr>
              <p:nvPr/>
            </p:nvPicPr>
            <p:blipFill>
              <a:blip r:embed="rId27"/>
              <a:srcRect/>
              <a:stretch>
                <a:fillRect/>
              </a:stretch>
            </p:blipFill>
            <p:spPr bwMode="auto">
              <a:xfrm>
                <a:off x="6150078" y="5699241"/>
                <a:ext cx="577850" cy="62706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77" name="76 CuadroTexto"/>
              <p:cNvSpPr txBox="1"/>
              <p:nvPr/>
            </p:nvSpPr>
            <p:spPr>
              <a:xfrm>
                <a:off x="5999028" y="6235302"/>
                <a:ext cx="800219" cy="25391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s-ES_tradnl" sz="1050" b="1" dirty="0" err="1" smtClean="0">
                    <a:latin typeface="Arial" pitchFamily="34" charset="0"/>
                    <a:cs typeface="Arial" pitchFamily="34" charset="0"/>
                  </a:rPr>
                  <a:t>Ameriven</a:t>
                </a:r>
                <a:endParaRPr lang="es-ES" sz="105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pic>
          <p:nvPicPr>
            <p:cNvPr id="49" name="Picture 13"/>
            <p:cNvPicPr>
              <a:picLocks noChangeAspect="1" noChangeArrowheads="1"/>
            </p:cNvPicPr>
            <p:nvPr/>
          </p:nvPicPr>
          <p:blipFill>
            <a:blip r:embed="rId28"/>
            <a:srcRect/>
            <a:stretch>
              <a:fillRect/>
            </a:stretch>
          </p:blipFill>
          <p:spPr bwMode="auto">
            <a:xfrm>
              <a:off x="2101496" y="6234129"/>
              <a:ext cx="756000" cy="572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CuadroTexto"/>
          <p:cNvSpPr txBox="1"/>
          <p:nvPr/>
        </p:nvSpPr>
        <p:spPr bwMode="auto">
          <a:xfrm>
            <a:off x="39882" y="1036949"/>
            <a:ext cx="5724000" cy="98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lnSpc>
                <a:spcPct val="150000"/>
              </a:lnSpc>
              <a:spcAft>
                <a:spcPts val="600"/>
              </a:spcAft>
              <a:buClr>
                <a:srgbClr val="E67300"/>
              </a:buClr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Proveemos Consultoría e Ingeniería desde los servicios para las fases tempranas de los proyectos, hasta el desarrollo de ingeniería conceptuales, </a:t>
            </a: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continua a través de las diversas etapas de la ingeniería,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básica y de detalle, </a:t>
            </a: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construcción, arranque, operación y mantenimiento, hasta el abandono de la instalación, bajo estrictas normas de seguridad y calidad.</a:t>
            </a:r>
            <a:endParaRPr lang="es-ES" sz="1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3 Rectángulo"/>
          <p:cNvSpPr/>
          <p:nvPr/>
        </p:nvSpPr>
        <p:spPr>
          <a:xfrm>
            <a:off x="816344" y="8835501"/>
            <a:ext cx="492919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s-VE" sz="12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s-VE" sz="800" i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1) Alianzas Empresas </a:t>
            </a:r>
            <a:r>
              <a:rPr lang="es-VE" sz="800" i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Geociencias</a:t>
            </a:r>
            <a:endParaRPr lang="es-ES" sz="800" i="1" dirty="0"/>
          </a:p>
        </p:txBody>
      </p:sp>
      <p:pic>
        <p:nvPicPr>
          <p:cNvPr id="15" name="Picture 2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b="40583"/>
          <a:stretch>
            <a:fillRect/>
          </a:stretch>
        </p:blipFill>
        <p:spPr bwMode="auto">
          <a:xfrm>
            <a:off x="112302" y="2483878"/>
            <a:ext cx="5786478" cy="2008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15 Rectángulo"/>
          <p:cNvSpPr/>
          <p:nvPr/>
        </p:nvSpPr>
        <p:spPr bwMode="auto">
          <a:xfrm>
            <a:off x="1071546" y="363371"/>
            <a:ext cx="4429156" cy="33855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buClr>
                <a:srgbClr val="FF6600"/>
              </a:buClr>
              <a:defRPr/>
            </a:pPr>
            <a:r>
              <a:rPr lang="es-ES" sz="1600" b="1" spc="300" dirty="0" smtClean="0">
                <a:ln w="50800"/>
                <a:solidFill>
                  <a:srgbClr val="242E88"/>
                </a:solidFill>
                <a:latin typeface="Bookman Old Style" pitchFamily="18" charset="0"/>
                <a:cs typeface="Arial" pitchFamily="34" charset="0"/>
              </a:rPr>
              <a:t>Consultoría e Ingeniería</a:t>
            </a:r>
            <a:endParaRPr lang="es-ES" sz="1600" b="1" spc="300" dirty="0">
              <a:ln w="50800"/>
              <a:solidFill>
                <a:srgbClr val="242E88"/>
              </a:solidFill>
              <a:latin typeface="Bookman Old Style" pitchFamily="18" charset="0"/>
              <a:cs typeface="Arial" pitchFamily="34" charset="0"/>
            </a:endParaRPr>
          </a:p>
        </p:txBody>
      </p:sp>
      <p:grpSp>
        <p:nvGrpSpPr>
          <p:cNvPr id="17" name="16 Grupo"/>
          <p:cNvGrpSpPr/>
          <p:nvPr/>
        </p:nvGrpSpPr>
        <p:grpSpPr>
          <a:xfrm>
            <a:off x="214290" y="4881766"/>
            <a:ext cx="5786454" cy="833242"/>
            <a:chOff x="714356" y="4121347"/>
            <a:chExt cx="5786454" cy="833242"/>
          </a:xfrm>
        </p:grpSpPr>
        <p:sp>
          <p:nvSpPr>
            <p:cNvPr id="18" name="17 CuadroTexto"/>
            <p:cNvSpPr txBox="1"/>
            <p:nvPr/>
          </p:nvSpPr>
          <p:spPr bwMode="auto">
            <a:xfrm>
              <a:off x="857208" y="4429124"/>
              <a:ext cx="5643602" cy="5254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7800" lvl="3" indent="-177800" algn="just">
                <a:lnSpc>
                  <a:spcPct val="150000"/>
                </a:lnSpc>
                <a:buClr>
                  <a:schemeClr val="accent5">
                    <a:lumMod val="50000"/>
                  </a:schemeClr>
                </a:buClr>
                <a:buFont typeface="Tahoma" pitchFamily="34" charset="0"/>
                <a:buChar char="–"/>
                <a:defRPr/>
              </a:pPr>
              <a:r>
                <a:rPr lang="es-VE" sz="1000" dirty="0" smtClean="0">
                  <a:latin typeface="Arial" pitchFamily="34" charset="0"/>
                  <a:cs typeface="Arial" pitchFamily="34" charset="0"/>
                </a:rPr>
                <a:t>Explotación, Tratamiento, Procesamiento , Almacenaje y </a:t>
              </a:r>
              <a:r>
                <a:rPr lang="es-VE" sz="1000" dirty="0" smtClean="0">
                  <a:latin typeface="Arial" pitchFamily="34" charset="0"/>
                  <a:cs typeface="Arial" pitchFamily="34" charset="0"/>
                </a:rPr>
                <a:t>Transporte para:</a:t>
              </a:r>
            </a:p>
            <a:p>
              <a:pPr marL="361950" lvl="4" indent="15875" algn="just">
                <a:lnSpc>
                  <a:spcPct val="150000"/>
                </a:lnSpc>
                <a:spcAft>
                  <a:spcPts val="600"/>
                </a:spcAft>
                <a:buClr>
                  <a:schemeClr val="accent5">
                    <a:lumMod val="50000"/>
                  </a:schemeClr>
                </a:buClr>
                <a:defRPr/>
              </a:pPr>
              <a:r>
                <a:rPr lang="es-VE" sz="1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s-VE" sz="1000" dirty="0" smtClean="0">
                  <a:latin typeface="Arial" pitchFamily="34" charset="0"/>
                  <a:cs typeface="Arial" pitchFamily="34" charset="0"/>
                </a:rPr>
                <a:t>Sectores: Petróleo y Gas, Manufacturero, Químico y Siderúrgicos</a:t>
              </a:r>
              <a:endParaRPr lang="es-ES" sz="10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19" name="34 Grupo"/>
            <p:cNvGrpSpPr/>
            <p:nvPr/>
          </p:nvGrpSpPr>
          <p:grpSpPr>
            <a:xfrm>
              <a:off x="714356" y="4121347"/>
              <a:ext cx="5713868" cy="276999"/>
              <a:chOff x="714356" y="4121347"/>
              <a:chExt cx="5713868" cy="276999"/>
            </a:xfrm>
          </p:grpSpPr>
          <p:sp>
            <p:nvSpPr>
              <p:cNvPr id="20" name="19 Elipse"/>
              <p:cNvSpPr/>
              <p:nvPr/>
            </p:nvSpPr>
            <p:spPr>
              <a:xfrm>
                <a:off x="714356" y="4203235"/>
                <a:ext cx="144000" cy="144000"/>
              </a:xfrm>
              <a:prstGeom prst="ellipse">
                <a:avLst/>
              </a:prstGeom>
              <a:solidFill>
                <a:srgbClr val="FA6500"/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1" name="20 Rectángulo"/>
              <p:cNvSpPr/>
              <p:nvPr/>
            </p:nvSpPr>
            <p:spPr bwMode="auto">
              <a:xfrm>
                <a:off x="857208" y="4121347"/>
                <a:ext cx="5571016" cy="276999"/>
              </a:xfrm>
              <a:prstGeom prst="rect">
                <a:avLst/>
              </a:prstGeom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>
                <a:spAutoFit/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pPr marL="3175">
                  <a:buClr>
                    <a:srgbClr val="FF6600"/>
                  </a:buClr>
                  <a:defRPr/>
                </a:pPr>
                <a:r>
                  <a:rPr lang="es-ES" sz="1200" b="1" dirty="0" smtClean="0">
                    <a:ln w="50800"/>
                    <a:solidFill>
                      <a:srgbClr val="000066"/>
                    </a:solidFill>
                    <a:latin typeface="Bookman Old Style" pitchFamily="18" charset="0"/>
                    <a:cs typeface="Arial" pitchFamily="34" charset="0"/>
                  </a:rPr>
                  <a:t>Evaluación Técnica - Económica Facilidades Superficie</a:t>
                </a:r>
                <a:endParaRPr lang="es-ES" sz="1200" b="1" dirty="0">
                  <a:ln w="50800"/>
                  <a:solidFill>
                    <a:srgbClr val="000066"/>
                  </a:solidFill>
                  <a:latin typeface="Bookman Old Style" pitchFamily="18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22" name="21 Grupo"/>
          <p:cNvGrpSpPr/>
          <p:nvPr/>
        </p:nvGrpSpPr>
        <p:grpSpPr>
          <a:xfrm>
            <a:off x="214290" y="5849872"/>
            <a:ext cx="5715016" cy="1294637"/>
            <a:chOff x="714356" y="5000628"/>
            <a:chExt cx="5715016" cy="1294637"/>
          </a:xfrm>
        </p:grpSpPr>
        <p:sp>
          <p:nvSpPr>
            <p:cNvPr id="23" name="22 CuadroTexto"/>
            <p:cNvSpPr txBox="1"/>
            <p:nvPr/>
          </p:nvSpPr>
          <p:spPr bwMode="auto">
            <a:xfrm>
              <a:off x="857208" y="5279602"/>
              <a:ext cx="5572164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7800" lvl="3" indent="-177800">
                <a:spcAft>
                  <a:spcPts val="600"/>
                </a:spcAft>
                <a:buClr>
                  <a:schemeClr val="accent5">
                    <a:lumMod val="75000"/>
                  </a:schemeClr>
                </a:buClr>
                <a:buFont typeface="Tahoma" pitchFamily="34" charset="0"/>
                <a:buChar char="–"/>
                <a:defRPr/>
              </a:pPr>
              <a:r>
                <a:rPr lang="es-VE" sz="1000" dirty="0" smtClean="0">
                  <a:latin typeface="Arial" pitchFamily="34" charset="0"/>
                  <a:cs typeface="Arial" pitchFamily="34" charset="0"/>
                </a:rPr>
                <a:t>Tratamiento/ Procesamiento/ Almacenaje y Transporte </a:t>
              </a:r>
            </a:p>
            <a:p>
              <a:pPr marL="635000" lvl="4" indent="-177800">
                <a:spcAft>
                  <a:spcPts val="600"/>
                </a:spcAft>
                <a:buClr>
                  <a:schemeClr val="accent5">
                    <a:lumMod val="50000"/>
                  </a:schemeClr>
                </a:buClr>
                <a:buFont typeface="Wingdings" pitchFamily="2" charset="2"/>
                <a:buChar char="§"/>
                <a:defRPr/>
              </a:pPr>
              <a:r>
                <a:rPr lang="es-VE" sz="1000" dirty="0" smtClean="0">
                  <a:latin typeface="Arial" pitchFamily="34" charset="0"/>
                  <a:cs typeface="Arial" pitchFamily="34" charset="0"/>
                </a:rPr>
                <a:t>Crudo, Gas y Agua</a:t>
              </a:r>
            </a:p>
            <a:p>
              <a:pPr marL="635000" lvl="4" indent="-177800">
                <a:spcAft>
                  <a:spcPts val="600"/>
                </a:spcAft>
                <a:buClr>
                  <a:schemeClr val="accent5">
                    <a:lumMod val="50000"/>
                  </a:schemeClr>
                </a:buClr>
                <a:buFont typeface="Wingdings" pitchFamily="2" charset="2"/>
                <a:buChar char="§"/>
                <a:defRPr/>
              </a:pPr>
              <a:r>
                <a:rPr lang="es-VE" sz="1000" dirty="0" smtClean="0">
                  <a:latin typeface="Arial" pitchFamily="34" charset="0"/>
                  <a:cs typeface="Arial" pitchFamily="34" charset="0"/>
                </a:rPr>
                <a:t>Gas Natural, Gas Natural Comprimido y Gas Natural Licuado</a:t>
              </a:r>
            </a:p>
            <a:p>
              <a:pPr marL="177800" lvl="3" indent="-177800">
                <a:spcBef>
                  <a:spcPts val="600"/>
                </a:spcBef>
                <a:spcAft>
                  <a:spcPts val="600"/>
                </a:spcAft>
                <a:buClr>
                  <a:schemeClr val="accent5">
                    <a:lumMod val="50000"/>
                  </a:schemeClr>
                </a:buClr>
                <a:buFont typeface="Tahoma" pitchFamily="34" charset="0"/>
                <a:buChar char="–"/>
                <a:defRPr/>
              </a:pPr>
              <a:r>
                <a:rPr lang="es-VE" sz="1000" dirty="0" smtClean="0">
                  <a:latin typeface="Arial" pitchFamily="34" charset="0"/>
                  <a:cs typeface="Arial" pitchFamily="34" charset="0"/>
                </a:rPr>
                <a:t>Estudios Integrales Subsuelo / Superficie </a:t>
              </a:r>
              <a:r>
                <a:rPr lang="es-VE" sz="1000" baseline="30000" dirty="0" smtClean="0">
                  <a:latin typeface="Arial" pitchFamily="34" charset="0"/>
                  <a:cs typeface="Arial" pitchFamily="34" charset="0"/>
                </a:rPr>
                <a:t>(1)</a:t>
              </a:r>
              <a:endParaRPr lang="es-ES" sz="1000" baseline="300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4" name="33 Grupo"/>
            <p:cNvGrpSpPr/>
            <p:nvPr/>
          </p:nvGrpSpPr>
          <p:grpSpPr>
            <a:xfrm>
              <a:off x="714356" y="5000628"/>
              <a:ext cx="5713868" cy="276999"/>
              <a:chOff x="714356" y="5000628"/>
              <a:chExt cx="5713868" cy="276999"/>
            </a:xfrm>
          </p:grpSpPr>
          <p:sp>
            <p:nvSpPr>
              <p:cNvPr id="25" name="24 Elipse"/>
              <p:cNvSpPr/>
              <p:nvPr/>
            </p:nvSpPr>
            <p:spPr>
              <a:xfrm>
                <a:off x="714356" y="5082516"/>
                <a:ext cx="144000" cy="144000"/>
              </a:xfrm>
              <a:prstGeom prst="ellipse">
                <a:avLst/>
              </a:prstGeom>
              <a:solidFill>
                <a:srgbClr val="FA6500"/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  <p:sp>
            <p:nvSpPr>
              <p:cNvPr id="26" name="25 Rectángulo"/>
              <p:cNvSpPr/>
              <p:nvPr/>
            </p:nvSpPr>
            <p:spPr bwMode="auto">
              <a:xfrm>
                <a:off x="857208" y="5000628"/>
                <a:ext cx="5571016" cy="276999"/>
              </a:xfrm>
              <a:prstGeom prst="rect">
                <a:avLst/>
              </a:prstGeom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>
                <a:spAutoFit/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pPr marL="3175" lvl="1" indent="-177800">
                  <a:spcAft>
                    <a:spcPts val="300"/>
                  </a:spcAft>
                  <a:buClr>
                    <a:srgbClr val="FF6600"/>
                  </a:buClr>
                  <a:defRPr/>
                </a:pPr>
                <a:r>
                  <a:rPr lang="es-VE" sz="1200" b="1" dirty="0" smtClean="0">
                    <a:ln w="50800"/>
                    <a:solidFill>
                      <a:srgbClr val="000066"/>
                    </a:solidFill>
                    <a:latin typeface="Bookman Old Style" pitchFamily="18" charset="0"/>
                    <a:cs typeface="Arial" pitchFamily="34" charset="0"/>
                  </a:rPr>
                  <a:t>Visualización, Conceptualización y Desarrollo (VCD) </a:t>
                </a:r>
              </a:p>
            </p:txBody>
          </p:sp>
        </p:grpSp>
      </p:grpSp>
      <p:grpSp>
        <p:nvGrpSpPr>
          <p:cNvPr id="27" name="26 Grupo"/>
          <p:cNvGrpSpPr/>
          <p:nvPr/>
        </p:nvGrpSpPr>
        <p:grpSpPr>
          <a:xfrm>
            <a:off x="214290" y="7279373"/>
            <a:ext cx="6215082" cy="515348"/>
            <a:chOff x="714356" y="6643702"/>
            <a:chExt cx="6215082" cy="515348"/>
          </a:xfrm>
        </p:grpSpPr>
        <p:sp>
          <p:nvSpPr>
            <p:cNvPr id="28" name="27 CuadroTexto"/>
            <p:cNvSpPr txBox="1"/>
            <p:nvPr/>
          </p:nvSpPr>
          <p:spPr bwMode="auto">
            <a:xfrm>
              <a:off x="857208" y="6912829"/>
              <a:ext cx="6072230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7800" lvl="3" indent="-177800">
                <a:spcBef>
                  <a:spcPts val="600"/>
                </a:spcBef>
                <a:spcAft>
                  <a:spcPts val="600"/>
                </a:spcAft>
                <a:buClr>
                  <a:schemeClr val="accent5">
                    <a:lumMod val="50000"/>
                  </a:schemeClr>
                </a:buClr>
                <a:buFont typeface="Tahoma" pitchFamily="34" charset="0"/>
                <a:buChar char="–"/>
                <a:defRPr/>
              </a:pPr>
              <a:r>
                <a:rPr lang="es-VE" sz="1000" dirty="0" smtClean="0">
                  <a:latin typeface="Arial" pitchFamily="34" charset="0"/>
                  <a:cs typeface="Arial" pitchFamily="34" charset="0"/>
                </a:rPr>
                <a:t>Ingeniería de Confiabilidad, Análisis de Riesgo, Análisis Preliminar de Peligro (APP), HAZOP, …</a:t>
              </a:r>
              <a:endParaRPr lang="es-ES" sz="1000" dirty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29" name="32 Grupo"/>
            <p:cNvGrpSpPr/>
            <p:nvPr/>
          </p:nvGrpSpPr>
          <p:grpSpPr>
            <a:xfrm>
              <a:off x="714356" y="6643702"/>
              <a:ext cx="5713868" cy="276999"/>
              <a:chOff x="714356" y="6643702"/>
              <a:chExt cx="5713868" cy="276999"/>
            </a:xfrm>
          </p:grpSpPr>
          <p:sp>
            <p:nvSpPr>
              <p:cNvPr id="30" name="29 Rectángulo"/>
              <p:cNvSpPr/>
              <p:nvPr/>
            </p:nvSpPr>
            <p:spPr bwMode="auto">
              <a:xfrm>
                <a:off x="857208" y="6643702"/>
                <a:ext cx="5571016" cy="276999"/>
              </a:xfrm>
              <a:prstGeom prst="rect">
                <a:avLst/>
              </a:prstGeom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>
                <a:spAutoFit/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pPr marL="3175" lvl="1" indent="-177800">
                  <a:spcAft>
                    <a:spcPts val="300"/>
                  </a:spcAft>
                  <a:buClr>
                    <a:srgbClr val="FF6600"/>
                  </a:buClr>
                  <a:defRPr/>
                </a:pPr>
                <a:r>
                  <a:rPr lang="es-VE" sz="1200" b="1" dirty="0" smtClean="0">
                    <a:ln w="50800"/>
                    <a:solidFill>
                      <a:srgbClr val="000066"/>
                    </a:solidFill>
                    <a:latin typeface="Bookman Old Style" pitchFamily="18" charset="0"/>
                    <a:cs typeface="Arial" pitchFamily="34" charset="0"/>
                  </a:rPr>
                  <a:t>Gerencia Seguridad de los Procesos (GSP)</a:t>
                </a:r>
              </a:p>
            </p:txBody>
          </p:sp>
          <p:sp>
            <p:nvSpPr>
              <p:cNvPr id="31" name="30 Elipse"/>
              <p:cNvSpPr/>
              <p:nvPr/>
            </p:nvSpPr>
            <p:spPr>
              <a:xfrm>
                <a:off x="714356" y="6725590"/>
                <a:ext cx="144000" cy="144000"/>
              </a:xfrm>
              <a:prstGeom prst="ellipse">
                <a:avLst/>
              </a:prstGeom>
              <a:solidFill>
                <a:srgbClr val="FA6500"/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  <p:grpSp>
        <p:nvGrpSpPr>
          <p:cNvPr id="37" name="36 Grupo"/>
          <p:cNvGrpSpPr/>
          <p:nvPr/>
        </p:nvGrpSpPr>
        <p:grpSpPr>
          <a:xfrm>
            <a:off x="214290" y="7929586"/>
            <a:ext cx="5715016" cy="506702"/>
            <a:chOff x="714356" y="8336189"/>
            <a:chExt cx="5715016" cy="506702"/>
          </a:xfrm>
        </p:grpSpPr>
        <p:sp>
          <p:nvSpPr>
            <p:cNvPr id="38" name="37 CuadroTexto"/>
            <p:cNvSpPr txBox="1"/>
            <p:nvPr/>
          </p:nvSpPr>
          <p:spPr bwMode="auto">
            <a:xfrm>
              <a:off x="857208" y="8581281"/>
              <a:ext cx="5572164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7800" lvl="3" indent="-177800">
                <a:spcBef>
                  <a:spcPts val="600"/>
                </a:spcBef>
                <a:spcAft>
                  <a:spcPts val="600"/>
                </a:spcAft>
                <a:buClr>
                  <a:schemeClr val="accent5">
                    <a:lumMod val="50000"/>
                  </a:schemeClr>
                </a:buClr>
                <a:buFont typeface="Tahoma" pitchFamily="34" charset="0"/>
                <a:buChar char="–"/>
                <a:defRPr/>
              </a:pPr>
              <a:r>
                <a:rPr lang="es-VE" sz="1050" dirty="0" smtClean="0">
                  <a:latin typeface="Arial" pitchFamily="34" charset="0"/>
                  <a:cs typeface="Arial" pitchFamily="34" charset="0"/>
                </a:rPr>
                <a:t>Gerencia Procesos  / Coordinación Proyectos</a:t>
              </a:r>
              <a:endParaRPr lang="es-ES" sz="1050" dirty="0" smtClean="0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39" name="30 Grupo"/>
            <p:cNvGrpSpPr/>
            <p:nvPr/>
          </p:nvGrpSpPr>
          <p:grpSpPr>
            <a:xfrm>
              <a:off x="714356" y="8336189"/>
              <a:ext cx="5713868" cy="276999"/>
              <a:chOff x="714356" y="8143900"/>
              <a:chExt cx="5713868" cy="276999"/>
            </a:xfrm>
          </p:grpSpPr>
          <p:sp>
            <p:nvSpPr>
              <p:cNvPr id="40" name="28 Rectángulo"/>
              <p:cNvSpPr/>
              <p:nvPr/>
            </p:nvSpPr>
            <p:spPr bwMode="auto">
              <a:xfrm>
                <a:off x="857208" y="8143900"/>
                <a:ext cx="5571016" cy="276999"/>
              </a:xfrm>
              <a:prstGeom prst="rect">
                <a:avLst/>
              </a:prstGeom>
              <a:effectLst>
                <a:outerShdw blurRad="76200" dir="18900000" sy="23000" kx="-1200000" algn="bl" rotWithShape="0">
                  <a:prstClr val="black">
                    <a:alpha val="20000"/>
                  </a:prstClr>
                </a:outerShdw>
              </a:effectLst>
            </p:spPr>
            <p:txBody>
              <a:bodyPr wrap="square">
                <a:spAutoFit/>
                <a:scene3d>
                  <a:camera prst="orthographicFront"/>
                  <a:lightRig rig="balanced" dir="t">
                    <a:rot lat="0" lon="0" rev="2100000"/>
                  </a:lightRig>
                </a:scene3d>
                <a:sp3d extrusionH="57150" prstMaterial="metal">
                  <a:bevelT w="38100" h="25400"/>
                  <a:contourClr>
                    <a:schemeClr val="bg2"/>
                  </a:contourClr>
                </a:sp3d>
              </a:bodyPr>
              <a:lstStyle/>
              <a:p>
                <a:pPr marL="3175" lvl="1" indent="-177800">
                  <a:spcAft>
                    <a:spcPts val="300"/>
                  </a:spcAft>
                  <a:buClr>
                    <a:srgbClr val="FF6600"/>
                  </a:buClr>
                  <a:defRPr/>
                </a:pPr>
                <a:r>
                  <a:rPr lang="es-VE" sz="1200" b="1" dirty="0" smtClean="0">
                    <a:ln w="50800"/>
                    <a:solidFill>
                      <a:srgbClr val="000066"/>
                    </a:solidFill>
                    <a:latin typeface="Bookman Old Style" pitchFamily="18" charset="0"/>
                    <a:cs typeface="Arial" pitchFamily="34" charset="0"/>
                  </a:rPr>
                  <a:t>Asignación Personal</a:t>
                </a:r>
              </a:p>
            </p:txBody>
          </p:sp>
          <p:sp>
            <p:nvSpPr>
              <p:cNvPr id="41" name="40 Elipse"/>
              <p:cNvSpPr/>
              <p:nvPr/>
            </p:nvSpPr>
            <p:spPr>
              <a:xfrm>
                <a:off x="714356" y="8242413"/>
                <a:ext cx="144000" cy="144000"/>
              </a:xfrm>
              <a:prstGeom prst="ellipse">
                <a:avLst/>
              </a:prstGeom>
              <a:solidFill>
                <a:srgbClr val="FA6500"/>
              </a:solidFill>
            </p:spPr>
            <p:style>
              <a:lnRef idx="0">
                <a:schemeClr val="accent6"/>
              </a:lnRef>
              <a:fillRef idx="3">
                <a:schemeClr val="accent6"/>
              </a:fillRef>
              <a:effectRef idx="3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E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 bwMode="auto">
          <a:xfrm>
            <a:off x="1142984" y="214282"/>
            <a:ext cx="4429156" cy="338554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buClr>
                <a:srgbClr val="FF6600"/>
              </a:buClr>
              <a:defRPr/>
            </a:pPr>
            <a:r>
              <a:rPr lang="es-ES" sz="1600" b="1" spc="300" dirty="0" smtClean="0">
                <a:ln w="50800"/>
                <a:solidFill>
                  <a:srgbClr val="242E88"/>
                </a:solidFill>
                <a:latin typeface="Bookman Old Style" pitchFamily="18" charset="0"/>
                <a:cs typeface="Arial" pitchFamily="34" charset="0"/>
              </a:rPr>
              <a:t>Consultoría e Ingeniería</a:t>
            </a:r>
            <a:endParaRPr lang="es-ES" sz="1600" b="1" spc="300" dirty="0">
              <a:ln w="50800"/>
              <a:solidFill>
                <a:srgbClr val="242E88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 bwMode="auto">
          <a:xfrm>
            <a:off x="142852" y="1285852"/>
            <a:ext cx="4485523" cy="30162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177800" indent="-177800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Simulación y Diseño de Procesos de Gas y Crudo</a:t>
            </a:r>
          </a:p>
          <a:p>
            <a:pPr marL="177800" indent="-177800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Diagnóstico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/ </a:t>
            </a:r>
            <a:r>
              <a:rPr lang="es-VE" sz="1000" dirty="0">
                <a:latin typeface="Arial" pitchFamily="34" charset="0"/>
                <a:cs typeface="Arial" pitchFamily="34" charset="0"/>
              </a:rPr>
              <a:t>Desarrollo Procedimientos Operacionales y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Mantenimiento</a:t>
            </a:r>
          </a:p>
          <a:p>
            <a:pPr marL="177800" indent="-177800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de Visualización, Conceptualización y Definición (VCD) </a:t>
            </a:r>
          </a:p>
          <a:p>
            <a:pPr marL="354013" lvl="1" indent="-165100" algn="just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Integrados Subsuelo – Superficie</a:t>
            </a:r>
          </a:p>
          <a:p>
            <a:pPr marL="354013" lvl="1" indent="-165100" algn="just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Facilidades Superficie</a:t>
            </a:r>
            <a:endParaRPr lang="es-ES" sz="1000" dirty="0" smtClean="0">
              <a:latin typeface="Arial" pitchFamily="34" charset="0"/>
              <a:cs typeface="Arial" pitchFamily="34" charset="0"/>
            </a:endParaRPr>
          </a:p>
          <a:p>
            <a:pPr marL="177800" indent="-177800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Factibilidad Proyectos Inyección Gases (CO2, N2, Combustión)</a:t>
            </a:r>
            <a:endParaRPr lang="es-VE" sz="1000" dirty="0">
              <a:latin typeface="Arial" pitchFamily="34" charset="0"/>
              <a:cs typeface="Arial" pitchFamily="34" charset="0"/>
            </a:endParaRPr>
          </a:p>
          <a:p>
            <a:pPr marL="177800" indent="-177800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Optimización de Procesos Industriales, Petróleo y Gas </a:t>
            </a:r>
            <a:endParaRPr lang="es-VE" sz="1000" dirty="0" smtClean="0">
              <a:latin typeface="Arial" pitchFamily="34" charset="0"/>
              <a:cs typeface="Arial" pitchFamily="34" charset="0"/>
            </a:endParaRPr>
          </a:p>
          <a:p>
            <a:pPr marL="177800" indent="-177800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Evaluación de Tecnologías</a:t>
            </a:r>
            <a:endParaRPr lang="es-ES" sz="1000" dirty="0" smtClean="0">
              <a:latin typeface="Arial" pitchFamily="34" charset="0"/>
              <a:cs typeface="Arial" pitchFamily="34" charset="0"/>
            </a:endParaRPr>
          </a:p>
          <a:p>
            <a:pPr marL="354013" lvl="1" indent="-165100" algn="just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Tratamiento Gas y Procesos Extracción Líquidos</a:t>
            </a:r>
          </a:p>
          <a:p>
            <a:pPr marL="354013" lvl="1" indent="-165100" algn="just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Producción y Procesamiento Crudo y Gas</a:t>
            </a:r>
          </a:p>
          <a:p>
            <a:pPr marL="354013" lvl="1" indent="-165100" algn="just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–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Explotación de Crudos Pesados</a:t>
            </a:r>
            <a:endParaRPr lang="es-ES" sz="1000" dirty="0">
              <a:latin typeface="Arial" pitchFamily="34" charset="0"/>
              <a:cs typeface="Arial" pitchFamily="34" charset="0"/>
            </a:endParaRPr>
          </a:p>
          <a:p>
            <a:pPr marL="177800" indent="-177800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Gerencia de Proyectos, Ingeniería, Procura y Construcción (IPC)</a:t>
            </a:r>
            <a:endParaRPr lang="es-ES" sz="1000" dirty="0" smtClean="0">
              <a:latin typeface="Arial" pitchFamily="34" charset="0"/>
              <a:cs typeface="Arial" pitchFamily="34" charset="0"/>
            </a:endParaRPr>
          </a:p>
          <a:p>
            <a:pPr marL="177800" indent="-177800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Tratamiento </a:t>
            </a:r>
            <a:r>
              <a:rPr lang="es-VE" sz="1000" dirty="0">
                <a:latin typeface="Arial" pitchFamily="34" charset="0"/>
                <a:cs typeface="Arial" pitchFamily="34" charset="0"/>
              </a:rPr>
              <a:t>Hidrocarburos y Aguas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Industriales</a:t>
            </a:r>
            <a:endParaRPr lang="es-E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 bwMode="auto">
          <a:xfrm>
            <a:off x="142852" y="1000100"/>
            <a:ext cx="5429288" cy="30777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400" b="1" spc="300" dirty="0" smtClean="0">
                <a:ln w="50800"/>
                <a:solidFill>
                  <a:srgbClr val="242E88"/>
                </a:solidFill>
                <a:latin typeface="Bookman Old Style" pitchFamily="18" charset="0"/>
                <a:cs typeface="Arial" pitchFamily="34" charset="0"/>
              </a:rPr>
              <a:t>COMPETENCIAS</a:t>
            </a:r>
            <a:endParaRPr lang="es-ES" sz="1400" b="1" spc="300" dirty="0">
              <a:ln w="50800"/>
              <a:solidFill>
                <a:srgbClr val="242E88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8" name="7 CuadroTexto"/>
          <p:cNvSpPr txBox="1"/>
          <p:nvPr/>
        </p:nvSpPr>
        <p:spPr bwMode="auto">
          <a:xfrm>
            <a:off x="2421476" y="4979449"/>
            <a:ext cx="4643470" cy="209288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7800" indent="-177800">
              <a:spcAft>
                <a:spcPts val="400"/>
              </a:spcAft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Plantas </a:t>
            </a:r>
            <a:r>
              <a:rPr lang="es-ES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Compresión</a:t>
            </a:r>
          </a:p>
          <a:p>
            <a:pPr marL="177800" indent="-177800">
              <a:spcAft>
                <a:spcPts val="400"/>
              </a:spcAft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Separación Gas/Líquidos</a:t>
            </a:r>
          </a:p>
          <a:p>
            <a:pPr marL="177800" indent="-177800">
              <a:spcAft>
                <a:spcPts val="400"/>
              </a:spcAft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Depuración</a:t>
            </a:r>
          </a:p>
          <a:p>
            <a:pPr marL="177800" indent="-177800">
              <a:spcAft>
                <a:spcPts val="400"/>
              </a:spcAft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Procesos de </a:t>
            </a:r>
            <a:r>
              <a:rPr lang="es-ES" sz="1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Endulzamiento</a:t>
            </a:r>
            <a:endParaRPr lang="es-ES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7800" indent="-177800">
              <a:spcAft>
                <a:spcPts val="400"/>
              </a:spcAft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Deshidratación </a:t>
            </a:r>
            <a:r>
              <a:rPr lang="es-ES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 Glicoles y </a:t>
            </a:r>
            <a:r>
              <a:rPr lang="es-ES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Adsorbentes</a:t>
            </a:r>
          </a:p>
          <a:p>
            <a:pPr marL="177800" indent="-177800">
              <a:spcAft>
                <a:spcPts val="400"/>
              </a:spcAft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Extracción LGN</a:t>
            </a:r>
          </a:p>
          <a:p>
            <a:pPr marL="177800" indent="-177800">
              <a:spcAft>
                <a:spcPts val="400"/>
              </a:spcAft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_tradnl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Esquemas Transporte  y Exportación basados en GNC y GNL</a:t>
            </a:r>
            <a:endParaRPr lang="es-ES" sz="1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7800" indent="-177800">
              <a:spcAft>
                <a:spcPts val="400"/>
              </a:spcAft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Fraccionamiento</a:t>
            </a:r>
          </a:p>
          <a:p>
            <a:pPr marL="177800" indent="-177800">
              <a:spcAft>
                <a:spcPts val="400"/>
              </a:spcAft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Sistemas </a:t>
            </a:r>
            <a:r>
              <a:rPr lang="es-ES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Transmisión y </a:t>
            </a:r>
            <a:r>
              <a:rPr lang="es-ES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Distribución (Gasoductos)</a:t>
            </a:r>
          </a:p>
          <a:p>
            <a:pPr marL="177800" indent="-177800">
              <a:spcAft>
                <a:spcPts val="400"/>
              </a:spcAft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Separación </a:t>
            </a:r>
            <a:r>
              <a:rPr lang="es-ES" sz="1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CO2 y Nitrógeno para proyectos de </a:t>
            </a:r>
            <a:r>
              <a:rPr lang="es-ES" sz="1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EOR</a:t>
            </a:r>
          </a:p>
        </p:txBody>
      </p:sp>
      <p:sp>
        <p:nvSpPr>
          <p:cNvPr id="9" name="8 CuadroTexto"/>
          <p:cNvSpPr txBox="1"/>
          <p:nvPr/>
        </p:nvSpPr>
        <p:spPr bwMode="auto">
          <a:xfrm>
            <a:off x="95554" y="7542610"/>
            <a:ext cx="4643470" cy="116955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177800" indent="-177800"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>
                <a:latin typeface="Arial" pitchFamily="34" charset="0"/>
                <a:cs typeface="Arial" pitchFamily="34" charset="0"/>
              </a:rPr>
              <a:t>Facilidades Separación Crudo / Gas / </a:t>
            </a:r>
            <a:r>
              <a:rPr lang="es-ES" sz="1000" dirty="0" smtClean="0">
                <a:latin typeface="Arial" pitchFamily="34" charset="0"/>
                <a:cs typeface="Arial" pitchFamily="34" charset="0"/>
              </a:rPr>
              <a:t>Agua</a:t>
            </a:r>
          </a:p>
          <a:p>
            <a:pPr marL="177800" indent="-177800"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Bombeo </a:t>
            </a:r>
            <a:r>
              <a:rPr lang="es-ES" sz="1000" dirty="0" err="1" smtClean="0">
                <a:latin typeface="Arial" pitchFamily="34" charset="0"/>
                <a:cs typeface="Arial" pitchFamily="34" charset="0"/>
              </a:rPr>
              <a:t>Multifásico</a:t>
            </a:r>
            <a:endParaRPr lang="es-ES" sz="1000" dirty="0" smtClean="0">
              <a:latin typeface="Arial" pitchFamily="34" charset="0"/>
              <a:cs typeface="Arial" pitchFamily="34" charset="0"/>
            </a:endParaRPr>
          </a:p>
          <a:p>
            <a:pPr marL="177800" indent="-177800"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Deshidratación</a:t>
            </a:r>
          </a:p>
          <a:p>
            <a:pPr marL="177800" indent="-177800"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Almacenamiento </a:t>
            </a:r>
            <a:r>
              <a:rPr lang="es-ES" sz="1000" dirty="0">
                <a:latin typeface="Arial" pitchFamily="34" charset="0"/>
                <a:cs typeface="Arial" pitchFamily="34" charset="0"/>
              </a:rPr>
              <a:t>y Bombeo </a:t>
            </a:r>
            <a:r>
              <a:rPr lang="es-ES" sz="1000" dirty="0" smtClean="0">
                <a:latin typeface="Arial" pitchFamily="34" charset="0"/>
                <a:cs typeface="Arial" pitchFamily="34" charset="0"/>
              </a:rPr>
              <a:t>Crudo</a:t>
            </a:r>
          </a:p>
          <a:p>
            <a:pPr marL="177800" indent="-177800"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Selección </a:t>
            </a:r>
            <a:r>
              <a:rPr lang="es-ES" sz="1000" dirty="0" smtClean="0">
                <a:latin typeface="Arial" pitchFamily="34" charset="0"/>
                <a:cs typeface="Arial" pitchFamily="34" charset="0"/>
              </a:rPr>
              <a:t>procesos tratamiento crudo </a:t>
            </a:r>
            <a:r>
              <a:rPr lang="es-ES" sz="1000" dirty="0">
                <a:latin typeface="Arial" pitchFamily="34" charset="0"/>
                <a:cs typeface="Arial" pitchFamily="34" charset="0"/>
              </a:rPr>
              <a:t>y </a:t>
            </a:r>
            <a:r>
              <a:rPr lang="es-ES" sz="1000" dirty="0" smtClean="0">
                <a:latin typeface="Arial" pitchFamily="34" charset="0"/>
                <a:cs typeface="Arial" pitchFamily="34" charset="0"/>
              </a:rPr>
              <a:t>agua</a:t>
            </a:r>
          </a:p>
          <a:p>
            <a:pPr marL="177800" indent="-177800"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Plantas </a:t>
            </a:r>
            <a:r>
              <a:rPr lang="es-ES" sz="1000" dirty="0">
                <a:latin typeface="Arial" pitchFamily="34" charset="0"/>
                <a:cs typeface="Arial" pitchFamily="34" charset="0"/>
              </a:rPr>
              <a:t>Tratamiento e Inyección de </a:t>
            </a:r>
            <a:r>
              <a:rPr lang="es-ES" sz="1000" dirty="0" smtClean="0">
                <a:latin typeface="Arial" pitchFamily="34" charset="0"/>
                <a:cs typeface="Arial" pitchFamily="34" charset="0"/>
              </a:rPr>
              <a:t>Agua</a:t>
            </a:r>
          </a:p>
          <a:p>
            <a:pPr marL="177800" indent="-177800">
              <a:buClr>
                <a:srgbClr val="FA6500"/>
              </a:buClr>
              <a:buSzPct val="70000"/>
              <a:buFont typeface="Arial" pitchFamily="34" charset="0"/>
              <a:buChar char="►"/>
              <a:defRPr/>
            </a:pPr>
            <a:r>
              <a:rPr lang="es-ES" sz="1000" dirty="0" smtClean="0">
                <a:latin typeface="Arial" pitchFamily="34" charset="0"/>
                <a:cs typeface="Arial" pitchFamily="34" charset="0"/>
              </a:rPr>
              <a:t>Oleoductos</a:t>
            </a:r>
            <a:endParaRPr lang="es-E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Rectángulo"/>
          <p:cNvSpPr/>
          <p:nvPr/>
        </p:nvSpPr>
        <p:spPr bwMode="auto">
          <a:xfrm>
            <a:off x="142852" y="4350294"/>
            <a:ext cx="4429156" cy="30777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>
              <a:buClr>
                <a:srgbClr val="FF6600"/>
              </a:buClr>
              <a:defRPr/>
            </a:pPr>
            <a:r>
              <a:rPr lang="es-ES" sz="1400" b="1" spc="300" dirty="0" smtClean="0">
                <a:ln w="50800"/>
                <a:solidFill>
                  <a:srgbClr val="242E88"/>
                </a:solidFill>
                <a:latin typeface="Bookman Old Style" pitchFamily="18" charset="0"/>
                <a:cs typeface="Arial" pitchFamily="34" charset="0"/>
              </a:rPr>
              <a:t>ÁREAS DE EXPERIENCIAS</a:t>
            </a:r>
            <a:endParaRPr lang="es-ES" sz="1400" b="1" spc="300" dirty="0">
              <a:ln w="50800"/>
              <a:solidFill>
                <a:srgbClr val="242E88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1" name="10 Rectángulo"/>
          <p:cNvSpPr/>
          <p:nvPr/>
        </p:nvSpPr>
        <p:spPr bwMode="auto">
          <a:xfrm>
            <a:off x="142852" y="7238364"/>
            <a:ext cx="2808000" cy="276999"/>
          </a:xfrm>
          <a:prstGeom prst="rect">
            <a:avLst/>
          </a:prstGeom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ct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200" b="1" spc="300" dirty="0" smtClean="0">
                <a:ln w="50800"/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Procesos </a:t>
            </a:r>
            <a:r>
              <a:rPr lang="es-ES" sz="1200" b="1" spc="300" dirty="0" smtClean="0">
                <a:ln w="50800"/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Crudo </a:t>
            </a:r>
            <a:r>
              <a:rPr lang="es-ES" sz="1200" b="1" spc="300" dirty="0" smtClean="0">
                <a:ln w="50800"/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y Agua</a:t>
            </a:r>
            <a:endParaRPr lang="es-ES" sz="1200" b="1" spc="300" dirty="0">
              <a:ln w="50800"/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11 Rectángulo"/>
          <p:cNvSpPr/>
          <p:nvPr/>
        </p:nvSpPr>
        <p:spPr bwMode="auto">
          <a:xfrm>
            <a:off x="2421476" y="4693697"/>
            <a:ext cx="3744000" cy="276999"/>
          </a:xfrm>
          <a:prstGeom prst="rect">
            <a:avLst/>
          </a:prstGeom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ct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200" b="1" spc="300" dirty="0" smtClean="0">
                <a:ln w="50800"/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Procesos  Gas</a:t>
            </a:r>
            <a:endParaRPr lang="es-ES" sz="1200" b="1" spc="300" dirty="0">
              <a:ln w="50800"/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27134" y="4762174"/>
            <a:ext cx="2693030" cy="244316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6 Imagen" descr="alianzas.bmp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6054" t="3385" r="47070" b="38281"/>
          <a:stretch>
            <a:fillRect/>
          </a:stretch>
        </p:blipFill>
        <p:spPr>
          <a:xfrm>
            <a:off x="-71462" y="2786050"/>
            <a:ext cx="2138037" cy="199550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1 CuadroTexto"/>
          <p:cNvSpPr txBox="1"/>
          <p:nvPr/>
        </p:nvSpPr>
        <p:spPr bwMode="auto">
          <a:xfrm>
            <a:off x="71414" y="1130884"/>
            <a:ext cx="5688000" cy="13694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>
              <a:lnSpc>
                <a:spcPct val="120000"/>
              </a:lnSpc>
              <a:spcAft>
                <a:spcPts val="600"/>
              </a:spcAft>
              <a:buClr>
                <a:srgbClr val="E67300"/>
              </a:buClr>
              <a:defRPr/>
            </a:pPr>
            <a:r>
              <a:rPr lang="es-ES_tradnl" sz="1100" dirty="0" smtClean="0">
                <a:latin typeface="Arial" pitchFamily="34" charset="0"/>
                <a:cs typeface="Arial" pitchFamily="34" charset="0"/>
              </a:rPr>
              <a:t>Estamos en capacidad de conformar equipos multidisciplinarios para el  desarrollo de proyectos integrados sub-suelo / superficie bajo la filosofía de Gerencia del Activo, con alianzas estratégicas en las áreas de </a:t>
            </a:r>
            <a:r>
              <a:rPr lang="es-ES_tradnl" sz="1100" dirty="0" err="1" smtClean="0">
                <a:latin typeface="Arial" pitchFamily="34" charset="0"/>
                <a:cs typeface="Arial" pitchFamily="34" charset="0"/>
              </a:rPr>
              <a:t>Geociencias</a:t>
            </a:r>
            <a:r>
              <a:rPr lang="es-ES_tradnl" sz="1100" dirty="0" smtClean="0">
                <a:latin typeface="Arial" pitchFamily="34" charset="0"/>
                <a:cs typeface="Arial" pitchFamily="34" charset="0"/>
              </a:rPr>
              <a:t>, Ingeniería de Yacimientos y Perforación.</a:t>
            </a:r>
          </a:p>
          <a:p>
            <a:pPr marL="0" lvl="1" algn="just">
              <a:lnSpc>
                <a:spcPct val="120000"/>
              </a:lnSpc>
              <a:spcAft>
                <a:spcPts val="600"/>
              </a:spcAft>
              <a:buClr>
                <a:srgbClr val="E67300"/>
              </a:buClr>
              <a:defRPr/>
            </a:pPr>
            <a:r>
              <a:rPr lang="es-ES_tradnl" sz="1100" dirty="0" smtClean="0">
                <a:latin typeface="Arial" pitchFamily="34" charset="0"/>
                <a:cs typeface="Arial" pitchFamily="34" charset="0"/>
              </a:rPr>
              <a:t>Aplicando la filosofía de la Gerencia del Activo tanto en el desarrollo de nuevos campos como en la optimización de campos en producción.</a:t>
            </a:r>
            <a:endParaRPr lang="es-ES" sz="1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285752" y="191128"/>
            <a:ext cx="5357826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b="1" spc="300" dirty="0" smtClean="0">
                <a:solidFill>
                  <a:srgbClr val="000066"/>
                </a:solidFill>
                <a:latin typeface="Bookman Old Style" pitchFamily="18" charset="0"/>
                <a:cs typeface="Arial" pitchFamily="34" charset="0"/>
              </a:rPr>
              <a:t>Consultoría e Ingeniería</a:t>
            </a:r>
          </a:p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_tradnl" sz="1600" b="1" dirty="0" smtClean="0">
                <a:solidFill>
                  <a:srgbClr val="000066"/>
                </a:solidFill>
                <a:latin typeface="Bookman Old Style" pitchFamily="18" charset="0"/>
                <a:cs typeface="Arial" pitchFamily="34" charset="0"/>
              </a:rPr>
              <a:t>Integración Subsuelo </a:t>
            </a:r>
            <a:r>
              <a:rPr lang="es-ES_tradnl" sz="1600" b="1" dirty="0" smtClean="0">
                <a:solidFill>
                  <a:srgbClr val="000066"/>
                </a:solidFill>
                <a:latin typeface="Bookman Old Style" pitchFamily="18" charset="0"/>
                <a:cs typeface="Arial" pitchFamily="34" charset="0"/>
              </a:rPr>
              <a:t>- Superficie</a:t>
            </a:r>
            <a:endParaRPr lang="es-ES" sz="1600" b="1" dirty="0">
              <a:solidFill>
                <a:srgbClr val="000066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7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85818" y="5225671"/>
            <a:ext cx="5715016" cy="1846659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42900" indent="-342900">
              <a:buClr>
                <a:srgbClr val="0000FF"/>
              </a:buClr>
            </a:pPr>
            <a:r>
              <a:rPr lang="es-ES" sz="1200" b="1" dirty="0" smtClean="0">
                <a:ln w="50800"/>
                <a:solidFill>
                  <a:srgbClr val="FA6500"/>
                </a:solidFill>
                <a:latin typeface="Bookman Old Style" pitchFamily="18" charset="0"/>
                <a:cs typeface="Arial" pitchFamily="34" charset="0"/>
              </a:rPr>
              <a:t>VCD - Proyectos Instalaciones de Superficie</a:t>
            </a:r>
          </a:p>
          <a:p>
            <a:pPr marL="90488" indent="-90488" algn="just">
              <a:spcAft>
                <a:spcPts val="600"/>
              </a:spcAft>
              <a:buClr>
                <a:srgbClr val="FA6500"/>
              </a:buClr>
              <a:buFont typeface="Wingdings" pitchFamily="2" charset="2"/>
              <a:buChar char="§"/>
            </a:pPr>
            <a:r>
              <a:rPr lang="es-ES_tradnl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Procesos </a:t>
            </a: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Tratamiento Transporte y Manejo Producción (Petróleo, Gas y Agua)</a:t>
            </a:r>
          </a:p>
          <a:p>
            <a:pPr marL="90488" indent="-90488" algn="just">
              <a:buClr>
                <a:srgbClr val="FA6500"/>
              </a:buClr>
              <a:buFont typeface="Wingdings" pitchFamily="2" charset="2"/>
              <a:buChar char="§"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Manejo, Acondicionamiento, Tratamiento y Transporte Gas</a:t>
            </a:r>
          </a:p>
          <a:p>
            <a:pPr marL="361950" lvl="1" indent="-188913" algn="just">
              <a:buClr>
                <a:srgbClr val="FA6500"/>
              </a:buClr>
              <a:buFont typeface="Wingdings" pitchFamily="2" charset="2"/>
              <a:buChar char="ü"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Gas Natural</a:t>
            </a:r>
          </a:p>
          <a:p>
            <a:pPr marL="361950" lvl="1" indent="-188913" algn="just">
              <a:buClr>
                <a:srgbClr val="FA6500"/>
              </a:buClr>
              <a:buFont typeface="Wingdings" pitchFamily="2" charset="2"/>
              <a:buChar char="ü"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Gas Natural Comprimido (GNC)</a:t>
            </a:r>
          </a:p>
          <a:p>
            <a:pPr marL="361950" lvl="1" indent="-188913" algn="just">
              <a:spcAft>
                <a:spcPts val="600"/>
              </a:spcAft>
              <a:buClr>
                <a:srgbClr val="FA6500"/>
              </a:buClr>
              <a:buFont typeface="Wingdings" pitchFamily="2" charset="2"/>
              <a:buChar char="ü"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Gas Natural Licuado(GNL)</a:t>
            </a:r>
          </a:p>
          <a:p>
            <a:pPr marL="90488" indent="-90488" algn="just">
              <a:spcAft>
                <a:spcPts val="600"/>
              </a:spcAft>
              <a:buClr>
                <a:srgbClr val="FA6500"/>
              </a:buClr>
              <a:buFont typeface="Wingdings" pitchFamily="2" charset="2"/>
              <a:buChar char="§"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Gerencia Seguridad Procesos (GSP)</a:t>
            </a:r>
          </a:p>
          <a:p>
            <a:pPr marL="90488" indent="-90488" algn="just">
              <a:spcAft>
                <a:spcPts val="600"/>
              </a:spcAft>
              <a:buClr>
                <a:srgbClr val="FA6500"/>
              </a:buClr>
              <a:buFont typeface="Wingdings" pitchFamily="2" charset="2"/>
              <a:buChar char="§"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Ingeniería Confiabilidad - Análisis Riesgo</a:t>
            </a:r>
          </a:p>
          <a:p>
            <a:pPr marL="90488" indent="-90488" algn="just">
              <a:spcAft>
                <a:spcPts val="600"/>
              </a:spcAft>
              <a:buClr>
                <a:srgbClr val="FA6500"/>
              </a:buClr>
              <a:buFont typeface="Wingdings" pitchFamily="2" charset="2"/>
              <a:buChar char="§"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Operación y Mantenimiento facilidades superficie</a:t>
            </a:r>
            <a:endParaRPr lang="es-MX" sz="1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2" name="11 Grupo"/>
          <p:cNvGrpSpPr/>
          <p:nvPr/>
        </p:nvGrpSpPr>
        <p:grpSpPr>
          <a:xfrm>
            <a:off x="2500306" y="2713361"/>
            <a:ext cx="4572032" cy="2287267"/>
            <a:chOff x="4572008" y="2468411"/>
            <a:chExt cx="5715016" cy="2287267"/>
          </a:xfrm>
        </p:grpSpPr>
        <p:sp>
          <p:nvSpPr>
            <p:cNvPr id="5" name="AutoShape 8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4572008" y="2468411"/>
              <a:ext cx="4214818" cy="661720"/>
            </a:xfrm>
            <a:prstGeom prst="actionButtonBlank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marL="342900" indent="-342900">
                <a:buClr>
                  <a:srgbClr val="0000FF"/>
                </a:buClr>
              </a:pPr>
              <a:r>
                <a:rPr lang="es-ES" sz="1200" b="1" dirty="0" smtClean="0">
                  <a:ln w="50800"/>
                  <a:solidFill>
                    <a:srgbClr val="000066"/>
                  </a:solidFill>
                  <a:latin typeface="Bookman Old Style" pitchFamily="18" charset="0"/>
                  <a:cs typeface="Arial" pitchFamily="34" charset="0"/>
                </a:rPr>
                <a:t>Gerencia Integral del Yacimiento</a:t>
              </a:r>
              <a:endParaRPr lang="es-ES" sz="1400" b="1" dirty="0" smtClean="0">
                <a:ln w="50800"/>
                <a:solidFill>
                  <a:srgbClr val="000066"/>
                </a:solidFill>
                <a:latin typeface="Bookman Old Style" pitchFamily="18" charset="0"/>
                <a:cs typeface="Arial" pitchFamily="34" charset="0"/>
              </a:endParaRPr>
            </a:p>
            <a:p>
              <a:pPr marL="266700" indent="-184150">
                <a:spcAft>
                  <a:spcPts val="600"/>
                </a:spcAft>
                <a:buClr>
                  <a:schemeClr val="accent5">
                    <a:lumMod val="50000"/>
                  </a:schemeClr>
                </a:buClr>
                <a:buFont typeface="Wingdings" pitchFamily="2" charset="2"/>
                <a:buChar char="§"/>
              </a:pPr>
              <a:r>
                <a:rPr lang="es-ES_tradnl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Caracterización y Monitoreo del Yacimiento</a:t>
              </a:r>
            </a:p>
            <a:p>
              <a:pPr marL="266700" indent="-184150">
                <a:spcAft>
                  <a:spcPts val="600"/>
                </a:spcAft>
                <a:buClr>
                  <a:schemeClr val="accent5">
                    <a:lumMod val="50000"/>
                  </a:schemeClr>
                </a:buClr>
                <a:buFont typeface="Wingdings" pitchFamily="2" charset="2"/>
                <a:buChar char="§"/>
              </a:pPr>
              <a:r>
                <a:rPr lang="es-ES_tradnl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Métodos de Recuperación Secundaria y Mejorada </a:t>
              </a:r>
              <a:endParaRPr lang="es-ES" sz="1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AutoShape 8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4572008" y="3127296"/>
              <a:ext cx="5715016" cy="661720"/>
            </a:xfrm>
            <a:prstGeom prst="actionButtonBlank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marL="342900" indent="-342900">
                <a:buClr>
                  <a:srgbClr val="0000FF"/>
                </a:buClr>
              </a:pPr>
              <a:r>
                <a:rPr lang="es-ES" sz="1200" b="1" dirty="0" smtClean="0">
                  <a:ln w="50800"/>
                  <a:solidFill>
                    <a:srgbClr val="000066"/>
                  </a:solidFill>
                  <a:latin typeface="Bookman Old Style" pitchFamily="18" charset="0"/>
                  <a:cs typeface="Arial" pitchFamily="34" charset="0"/>
                </a:rPr>
                <a:t>VCD - </a:t>
              </a:r>
              <a:r>
                <a:rPr lang="es-ES" sz="1200" b="1" dirty="0" smtClean="0">
                  <a:ln w="50800"/>
                  <a:solidFill>
                    <a:srgbClr val="000066"/>
                  </a:solidFill>
                  <a:latin typeface="Bookman Old Style" pitchFamily="18" charset="0"/>
                  <a:cs typeface="Arial" pitchFamily="34" charset="0"/>
                </a:rPr>
                <a:t>Perforación </a:t>
              </a:r>
              <a:r>
                <a:rPr lang="es-ES" sz="1200" b="1" dirty="0" smtClean="0">
                  <a:ln w="50800"/>
                  <a:solidFill>
                    <a:srgbClr val="000066"/>
                  </a:solidFill>
                  <a:latin typeface="Bookman Old Style" pitchFamily="18" charset="0"/>
                  <a:cs typeface="Arial" pitchFamily="34" charset="0"/>
                </a:rPr>
                <a:t>y Mantenimiento Pozos</a:t>
              </a:r>
            </a:p>
            <a:p>
              <a:pPr marL="266700" indent="-184150">
                <a:spcAft>
                  <a:spcPts val="600"/>
                </a:spcAft>
                <a:buClr>
                  <a:schemeClr val="accent5">
                    <a:lumMod val="50000"/>
                  </a:schemeClr>
                </a:buClr>
                <a:buFont typeface="Wingdings" pitchFamily="2" charset="2"/>
                <a:buChar char="§"/>
              </a:pPr>
              <a:r>
                <a:rPr lang="es-VE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Perforación</a:t>
              </a:r>
              <a:r>
                <a:rPr lang="es-VE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Terminación, Reparación , Servicio y </a:t>
              </a:r>
              <a:r>
                <a:rPr lang="es-VE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Control</a:t>
              </a:r>
              <a:endPara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266700" indent="-184150">
                <a:spcAft>
                  <a:spcPts val="600"/>
                </a:spcAft>
                <a:buClr>
                  <a:schemeClr val="accent5">
                    <a:lumMod val="50000"/>
                  </a:schemeClr>
                </a:buClr>
                <a:buFont typeface="Wingdings" pitchFamily="2" charset="2"/>
                <a:buChar char="§"/>
              </a:pPr>
              <a:r>
                <a:rPr lang="es-VE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Automatización e Instrumentación  Subsuelo - Superficie</a:t>
              </a:r>
              <a:endParaRPr lang="es-ES" sz="1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" name="AutoShape 8">
              <a:hlinkClick r:id="" action="ppaction://noaction" highlightClick="1"/>
            </p:cNvPr>
            <p:cNvSpPr>
              <a:spLocks noChangeArrowheads="1"/>
            </p:cNvSpPr>
            <p:nvPr/>
          </p:nvSpPr>
          <p:spPr bwMode="auto">
            <a:xfrm>
              <a:off x="4572009" y="3786182"/>
              <a:ext cx="4464856" cy="969496"/>
            </a:xfrm>
            <a:prstGeom prst="actionButtonBlank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anchor="ctr">
              <a:spAutoFit/>
            </a:bodyPr>
            <a:lstStyle/>
            <a:p>
              <a:pPr marL="342900" indent="-342900">
                <a:buClr>
                  <a:srgbClr val="0000FF"/>
                </a:buClr>
              </a:pPr>
              <a:r>
                <a:rPr lang="es-ES_tradnl" sz="1200" b="1" dirty="0" smtClean="0">
                  <a:ln w="50800"/>
                  <a:solidFill>
                    <a:srgbClr val="000066"/>
                  </a:solidFill>
                  <a:latin typeface="Bookman Old Style" pitchFamily="18" charset="0"/>
                  <a:cs typeface="Arial" pitchFamily="34" charset="0"/>
                </a:rPr>
                <a:t>Proyectos Métodos de Producción</a:t>
              </a:r>
            </a:p>
            <a:p>
              <a:pPr marL="266700" indent="-184150">
                <a:spcAft>
                  <a:spcPts val="600"/>
                </a:spcAft>
                <a:buClr>
                  <a:schemeClr val="accent5">
                    <a:lumMod val="50000"/>
                  </a:schemeClr>
                </a:buClr>
                <a:buFont typeface="Wingdings" pitchFamily="2" charset="2"/>
                <a:buChar char="§"/>
              </a:pPr>
              <a:r>
                <a:rPr lang="es-ES_tradnl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Tratamiento Fluidos,  Productividad Pozos, </a:t>
              </a:r>
              <a:r>
                <a:rPr lang="es-ES_tradnl" sz="100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Fracturamiento</a:t>
              </a:r>
              <a:r>
                <a:rPr lang="es-ES_tradnl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etc.</a:t>
              </a:r>
            </a:p>
            <a:p>
              <a:pPr marL="266700" indent="-184150">
                <a:spcAft>
                  <a:spcPts val="600"/>
                </a:spcAft>
                <a:buClr>
                  <a:schemeClr val="accent5">
                    <a:lumMod val="50000"/>
                  </a:schemeClr>
                </a:buClr>
                <a:buFont typeface="Wingdings" pitchFamily="2" charset="2"/>
                <a:buChar char="§"/>
              </a:pPr>
              <a:r>
                <a:rPr lang="es-ES_tradnl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Levantamiento Artificial Gas, Bombeo Mecánico, </a:t>
              </a:r>
              <a:r>
                <a:rPr lang="es-ES_tradnl" sz="1000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Electrosumergible</a:t>
              </a:r>
              <a:r>
                <a:rPr lang="es-ES_tradnl" sz="100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, etc.</a:t>
              </a:r>
            </a:p>
          </p:txBody>
        </p:sp>
      </p:grpSp>
      <p:sp>
        <p:nvSpPr>
          <p:cNvPr id="9" name="AutoShape 8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85818" y="7041269"/>
            <a:ext cx="4354249" cy="20313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marL="342900" indent="-342900">
              <a:buClr>
                <a:srgbClr val="0000FF"/>
              </a:buClr>
            </a:pPr>
            <a:r>
              <a:rPr lang="es-ES_tradnl" sz="1200" b="1" dirty="0" smtClean="0">
                <a:ln w="50800"/>
                <a:solidFill>
                  <a:srgbClr val="FA6500"/>
                </a:solidFill>
                <a:latin typeface="Bookman Old Style" pitchFamily="18" charset="0"/>
                <a:cs typeface="Arial" pitchFamily="34" charset="0"/>
              </a:rPr>
              <a:t>Administración Integral Activo</a:t>
            </a:r>
          </a:p>
          <a:p>
            <a:pPr marL="90488" indent="-90488">
              <a:spcAft>
                <a:spcPts val="600"/>
              </a:spcAft>
              <a:buClr>
                <a:srgbClr val="FA6500"/>
              </a:buClr>
              <a:buFont typeface="Wingdings" pitchFamily="2" charset="2"/>
              <a:buChar char="§"/>
            </a:pPr>
            <a:r>
              <a:rPr lang="es-ES_tradnl" sz="12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Administración Integrada de Yacimientos</a:t>
            </a:r>
          </a:p>
          <a:p>
            <a:pPr marL="90488" indent="-90488">
              <a:spcAft>
                <a:spcPts val="600"/>
              </a:spcAft>
              <a:buClr>
                <a:srgbClr val="FA6500"/>
              </a:buClr>
              <a:buFont typeface="Wingdings" pitchFamily="2" charset="2"/>
              <a:buChar char="§"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Costo de Ciclo de Vida</a:t>
            </a:r>
          </a:p>
          <a:p>
            <a:pPr marL="90488" indent="-90488">
              <a:spcAft>
                <a:spcPts val="600"/>
              </a:spcAft>
              <a:buClr>
                <a:srgbClr val="FA6500"/>
              </a:buClr>
              <a:buFont typeface="Wingdings" pitchFamily="2" charset="2"/>
              <a:buChar char="§"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Cadena de Suministro</a:t>
            </a:r>
          </a:p>
          <a:p>
            <a:pPr marL="90488" indent="-90488">
              <a:spcAft>
                <a:spcPts val="600"/>
              </a:spcAft>
              <a:buClr>
                <a:srgbClr val="FA6500"/>
              </a:buClr>
              <a:buFont typeface="Wingdings" pitchFamily="2" charset="2"/>
              <a:buChar char="§"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Ingeniería Económica y Financiera</a:t>
            </a:r>
          </a:p>
          <a:p>
            <a:pPr marL="90488" indent="-90488">
              <a:buClr>
                <a:srgbClr val="FA6500"/>
              </a:buClr>
              <a:buFont typeface="Wingdings" pitchFamily="2" charset="2"/>
              <a:buChar char="§"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Estrategias Regionales de Desarrollo Sustentable</a:t>
            </a:r>
          </a:p>
          <a:p>
            <a:pPr marL="263525" lvl="1" indent="-90488" algn="just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–"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Integración Cadenas Productivas</a:t>
            </a:r>
            <a:endParaRPr lang="es-VE" sz="1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63525" lvl="1" indent="-90488" algn="just"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–"/>
            </a:pPr>
            <a:r>
              <a:rPr lang="es-VE" sz="1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Incremento Valor Agregado Nacional (VAN)</a:t>
            </a:r>
          </a:p>
          <a:p>
            <a:pPr marL="90488" indent="-90488">
              <a:buClr>
                <a:srgbClr val="FA6500"/>
              </a:buClr>
              <a:buFont typeface="Wingdings" pitchFamily="2" charset="2"/>
              <a:buChar char="§"/>
            </a:pPr>
            <a:endParaRPr lang="es-VE" sz="1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9 Flecha arriba y abajo"/>
          <p:cNvSpPr/>
          <p:nvPr/>
        </p:nvSpPr>
        <p:spPr>
          <a:xfrm>
            <a:off x="1857364" y="2714612"/>
            <a:ext cx="642942" cy="2214578"/>
          </a:xfrm>
          <a:prstGeom prst="up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1600" b="1" dirty="0" smtClean="0">
                <a:latin typeface="Tahoma" pitchFamily="34" charset="0"/>
                <a:cs typeface="Tahoma" pitchFamily="34" charset="0"/>
              </a:rPr>
              <a:t>A</a:t>
            </a:r>
          </a:p>
          <a:p>
            <a:pPr algn="ctr"/>
            <a:r>
              <a:rPr lang="es-ES_tradnl" sz="1600" b="1" dirty="0" smtClean="0">
                <a:latin typeface="Tahoma" pitchFamily="34" charset="0"/>
                <a:cs typeface="Tahoma" pitchFamily="34" charset="0"/>
              </a:rPr>
              <a:t>L</a:t>
            </a:r>
          </a:p>
          <a:p>
            <a:pPr algn="ctr"/>
            <a:r>
              <a:rPr lang="es-ES_tradnl" sz="1600" b="1" dirty="0" smtClean="0">
                <a:latin typeface="Tahoma" pitchFamily="34" charset="0"/>
                <a:cs typeface="Tahoma" pitchFamily="34" charset="0"/>
              </a:rPr>
              <a:t>I</a:t>
            </a:r>
          </a:p>
          <a:p>
            <a:pPr algn="ctr"/>
            <a:r>
              <a:rPr lang="es-ES_tradnl" sz="1600" b="1" dirty="0" smtClean="0">
                <a:latin typeface="Tahoma" pitchFamily="34" charset="0"/>
                <a:cs typeface="Tahoma" pitchFamily="34" charset="0"/>
              </a:rPr>
              <a:t>A</a:t>
            </a:r>
          </a:p>
          <a:p>
            <a:pPr algn="ctr"/>
            <a:r>
              <a:rPr lang="es-ES_tradnl" sz="1600" b="1" dirty="0" smtClean="0">
                <a:latin typeface="Tahoma" pitchFamily="34" charset="0"/>
                <a:cs typeface="Tahoma" pitchFamily="34" charset="0"/>
              </a:rPr>
              <a:t>Z</a:t>
            </a:r>
          </a:p>
          <a:p>
            <a:pPr algn="ctr"/>
            <a:r>
              <a:rPr lang="es-ES_tradnl" sz="1600" b="1" dirty="0" smtClean="0">
                <a:latin typeface="Tahoma" pitchFamily="34" charset="0"/>
                <a:cs typeface="Tahoma" pitchFamily="34" charset="0"/>
              </a:rPr>
              <a:t>A</a:t>
            </a:r>
          </a:p>
          <a:p>
            <a:pPr algn="ctr"/>
            <a:r>
              <a:rPr lang="es-ES_tradnl" sz="1600" b="1" dirty="0" smtClean="0">
                <a:latin typeface="Tahoma" pitchFamily="34" charset="0"/>
                <a:cs typeface="Tahoma" pitchFamily="34" charset="0"/>
              </a:rPr>
              <a:t>S</a:t>
            </a:r>
            <a:endParaRPr lang="es-ES" sz="1600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1" name="10 Flecha arriba y abajo"/>
          <p:cNvSpPr/>
          <p:nvPr/>
        </p:nvSpPr>
        <p:spPr>
          <a:xfrm>
            <a:off x="30356" y="5143504"/>
            <a:ext cx="684000" cy="3672000"/>
          </a:xfrm>
          <a:prstGeom prst="up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dirty="0" smtClean="0">
                <a:latin typeface="Arial Black" pitchFamily="34" charset="0"/>
              </a:rPr>
              <a:t>P</a:t>
            </a:r>
          </a:p>
          <a:p>
            <a:pPr algn="ctr"/>
            <a:r>
              <a:rPr lang="es-ES_tradnl" dirty="0" smtClean="0">
                <a:latin typeface="Arial Black" pitchFamily="34" charset="0"/>
              </a:rPr>
              <a:t>R</a:t>
            </a:r>
          </a:p>
          <a:p>
            <a:pPr algn="ctr"/>
            <a:r>
              <a:rPr lang="es-ES_tradnl" dirty="0" smtClean="0">
                <a:latin typeface="Arial Black" pitchFamily="34" charset="0"/>
              </a:rPr>
              <a:t>O</a:t>
            </a:r>
          </a:p>
          <a:p>
            <a:pPr algn="ctr"/>
            <a:r>
              <a:rPr lang="es-ES_tradnl" dirty="0" smtClean="0">
                <a:latin typeface="Arial Black" pitchFamily="34" charset="0"/>
              </a:rPr>
              <a:t>Y</a:t>
            </a:r>
          </a:p>
          <a:p>
            <a:pPr algn="ctr"/>
            <a:r>
              <a:rPr lang="es-ES_tradnl" dirty="0" smtClean="0">
                <a:latin typeface="Arial Black" pitchFamily="34" charset="0"/>
              </a:rPr>
              <a:t>N</a:t>
            </a:r>
          </a:p>
          <a:p>
            <a:pPr algn="ctr"/>
            <a:r>
              <a:rPr lang="es-ES_tradnl" dirty="0" smtClean="0">
                <a:latin typeface="Arial Black" pitchFamily="34" charset="0"/>
              </a:rPr>
              <a:t>C</a:t>
            </a:r>
          </a:p>
          <a:p>
            <a:pPr algn="ctr"/>
            <a:r>
              <a:rPr lang="es-ES_tradnl" dirty="0" smtClean="0">
                <a:latin typeface="Arial Black" pitchFamily="34" charset="0"/>
              </a:rPr>
              <a:t>A</a:t>
            </a:r>
            <a:endParaRPr lang="es-ES" dirty="0">
              <a:latin typeface="Arial Black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14" y="5929322"/>
            <a:ext cx="2556000" cy="225529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2"/>
          <p:cNvSpPr txBox="1">
            <a:spLocks noChangeArrowheads="1"/>
          </p:cNvSpPr>
          <p:nvPr/>
        </p:nvSpPr>
        <p:spPr bwMode="auto">
          <a:xfrm>
            <a:off x="1785926" y="1427077"/>
            <a:ext cx="3929090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7800" lvl="1" indent="-177800">
              <a:spcAft>
                <a:spcPts val="600"/>
              </a:spcAft>
              <a:buClr>
                <a:srgbClr val="E67300"/>
              </a:buClr>
              <a:buFont typeface="Wingdings" pitchFamily="2" charset="2"/>
              <a:buChar char="§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Análisis Cualitativos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y Cuantitativo de Riesgos</a:t>
            </a:r>
            <a:endParaRPr lang="es-VE" sz="1000" dirty="0">
              <a:latin typeface="Arial" pitchFamily="34" charset="0"/>
              <a:cs typeface="Arial" pitchFamily="34" charset="0"/>
            </a:endParaRP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Evaluaciones </a:t>
            </a:r>
            <a:r>
              <a:rPr lang="es-VE" sz="1000" dirty="0">
                <a:latin typeface="Arial" pitchFamily="34" charset="0"/>
                <a:cs typeface="Arial" pitchFamily="34" charset="0"/>
              </a:rPr>
              <a:t>e Inspecciones Técnicas de Seguridad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Font typeface="Wingdings" pitchFamily="2" charset="2"/>
              <a:buChar char="§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Investigación de Incidentes y Accidentes 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Font typeface="Wingdings" pitchFamily="2" charset="2"/>
              <a:buChar char="§"/>
              <a:defRPr/>
            </a:pPr>
            <a:r>
              <a:rPr lang="es-VE" sz="1000" dirty="0">
                <a:latin typeface="Arial" pitchFamily="34" charset="0"/>
                <a:cs typeface="Arial" pitchFamily="34" charset="0"/>
              </a:rPr>
              <a:t>Estudios de Mitigación del Riesgo</a:t>
            </a:r>
          </a:p>
        </p:txBody>
      </p:sp>
      <p:sp>
        <p:nvSpPr>
          <p:cNvPr id="5" name="Text Box 32"/>
          <p:cNvSpPr txBox="1">
            <a:spLocks noChangeArrowheads="1"/>
          </p:cNvSpPr>
          <p:nvPr/>
        </p:nvSpPr>
        <p:spPr bwMode="auto">
          <a:xfrm>
            <a:off x="1785926" y="2924337"/>
            <a:ext cx="5683271" cy="231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7800" lvl="1" indent="-177800">
              <a:spcAft>
                <a:spcPts val="300"/>
              </a:spcAft>
              <a:buClr>
                <a:srgbClr val="E67300"/>
              </a:buClr>
              <a:buSzPct val="100000"/>
              <a:defRPr/>
            </a:pPr>
            <a:r>
              <a:rPr lang="es-VE" sz="1200" b="1" dirty="0" smtClean="0">
                <a:ln w="50800"/>
                <a:solidFill>
                  <a:srgbClr val="000066"/>
                </a:solidFill>
                <a:latin typeface="Bookman Old Style" pitchFamily="18" charset="0"/>
                <a:cs typeface="Arial" pitchFamily="34" charset="0"/>
              </a:rPr>
              <a:t>Análisis Cualitativo de </a:t>
            </a:r>
            <a:r>
              <a:rPr lang="es-VE" sz="1200" b="1" dirty="0" smtClean="0">
                <a:ln w="50800"/>
                <a:solidFill>
                  <a:srgbClr val="000066"/>
                </a:solidFill>
                <a:latin typeface="Bookman Old Style" pitchFamily="18" charset="0"/>
                <a:cs typeface="Arial" pitchFamily="34" charset="0"/>
              </a:rPr>
              <a:t>Riesgo</a:t>
            </a:r>
            <a:endParaRPr lang="es-VE" sz="1000" b="1" dirty="0" smtClean="0">
              <a:solidFill>
                <a:srgbClr val="242E88"/>
              </a:solidFill>
              <a:latin typeface="Arial" pitchFamily="34" charset="0"/>
              <a:cs typeface="Arial" pitchFamily="34" charset="0"/>
            </a:endParaRP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Identificación y clasificación Sustancias y Condiciones Peligrosas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Preparación de Listas de Revisión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Análisis Preliminar de Peligro (APP)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HAZOP, Análisis </a:t>
            </a:r>
            <a:r>
              <a:rPr lang="es-VE" sz="1000" dirty="0" err="1" smtClean="0">
                <a:latin typeface="Arial" pitchFamily="34" charset="0"/>
                <a:cs typeface="Arial" pitchFamily="34" charset="0"/>
              </a:rPr>
              <a:t>What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VE" sz="1000" dirty="0" err="1" smtClean="0">
                <a:latin typeface="Arial" pitchFamily="34" charset="0"/>
                <a:cs typeface="Arial" pitchFamily="34" charset="0"/>
              </a:rPr>
              <a:t>If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, Diagrama Causa Efecto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Criterios Tolerancia de Riesgos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Análisis: de Confiabilidad / Costo – Riesgo - Beneficio 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Investigación de Incidentes y Accidentes 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Ambientales / Mitigación de Pasivos Ambientales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Evaluación y Aplicación de LOPCYMAT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59624" y="90981"/>
            <a:ext cx="5357826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</a:bodyPr>
          <a:lstStyle/>
          <a:p>
            <a:pPr marL="3175" algn="r">
              <a:buClr>
                <a:srgbClr val="FF6600"/>
              </a:buClr>
              <a:defRPr/>
            </a:pPr>
            <a:r>
              <a:rPr lang="es-ES" sz="1600" b="1" spc="300" dirty="0" smtClean="0">
                <a:solidFill>
                  <a:srgbClr val="000066"/>
                </a:solidFill>
                <a:latin typeface="Bookman Old Style" pitchFamily="18" charset="0"/>
                <a:cs typeface="Arial" pitchFamily="34" charset="0"/>
              </a:rPr>
              <a:t>Consultoría e Ingeniería</a:t>
            </a:r>
          </a:p>
          <a:p>
            <a:pPr marL="3175" algn="r">
              <a:buClr>
                <a:srgbClr val="FF6600"/>
              </a:buClr>
              <a:defRPr/>
            </a:pPr>
            <a:r>
              <a:rPr lang="es-ES_tradnl" sz="1600" b="1" spc="300" dirty="0" smtClean="0">
                <a:solidFill>
                  <a:srgbClr val="000066"/>
                </a:solidFill>
                <a:latin typeface="Bookman Old Style" pitchFamily="18" charset="0"/>
                <a:cs typeface="Arial" pitchFamily="34" charset="0"/>
              </a:rPr>
              <a:t>Seguridad de los Procesos</a:t>
            </a:r>
            <a:endParaRPr lang="es-ES" sz="1600" b="1" spc="300" dirty="0">
              <a:solidFill>
                <a:srgbClr val="000066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8" name="Text Box 32"/>
          <p:cNvSpPr txBox="1">
            <a:spLocks noChangeArrowheads="1"/>
          </p:cNvSpPr>
          <p:nvPr/>
        </p:nvSpPr>
        <p:spPr bwMode="auto">
          <a:xfrm>
            <a:off x="1785926" y="5290050"/>
            <a:ext cx="4540263" cy="2085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7800" lvl="1" indent="-177800">
              <a:spcAft>
                <a:spcPts val="300"/>
              </a:spcAft>
              <a:buClr>
                <a:srgbClr val="E67300"/>
              </a:buClr>
              <a:buSzPct val="100000"/>
              <a:defRPr/>
            </a:pPr>
            <a:r>
              <a:rPr lang="es-VE" sz="1200" b="1" dirty="0" smtClean="0">
                <a:ln w="50800"/>
                <a:solidFill>
                  <a:srgbClr val="000066"/>
                </a:solidFill>
                <a:latin typeface="Bookman Old Style" pitchFamily="18" charset="0"/>
                <a:cs typeface="Arial" pitchFamily="34" charset="0"/>
              </a:rPr>
              <a:t>Análisis Cuantitativo de Riesgo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Diagnostico del Sistema / Experiencias Anteriores (</a:t>
            </a:r>
            <a:r>
              <a:rPr lang="es-VE" sz="1000" dirty="0" err="1" smtClean="0">
                <a:latin typeface="Arial" pitchFamily="34" charset="0"/>
                <a:cs typeface="Arial" pitchFamily="34" charset="0"/>
              </a:rPr>
              <a:t>Smr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Data Histórica de Frecuencias de Ocurrencia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Mejores Practicas / Cálculos de Consecuencia, 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Determinación zonas de seguridad asociado a las instalaciones 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Medidas Mitigación Riesgo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Adecuación Sistemas 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Obsolescencia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Mejora Confiabilidad</a:t>
            </a:r>
            <a:endParaRPr lang="en-U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Box 32"/>
          <p:cNvSpPr txBox="1">
            <a:spLocks noChangeArrowheads="1"/>
          </p:cNvSpPr>
          <p:nvPr/>
        </p:nvSpPr>
        <p:spPr bwMode="auto">
          <a:xfrm>
            <a:off x="1785926" y="7424931"/>
            <a:ext cx="5683271" cy="1392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7800" lvl="1" indent="-177800">
              <a:spcAft>
                <a:spcPts val="300"/>
              </a:spcAft>
              <a:buClr>
                <a:srgbClr val="E67300"/>
              </a:buClr>
              <a:buSzPct val="100000"/>
              <a:defRPr/>
            </a:pPr>
            <a:r>
              <a:rPr lang="es-VE" sz="1200" b="1" dirty="0" smtClean="0">
                <a:ln w="50800"/>
                <a:solidFill>
                  <a:srgbClr val="000066"/>
                </a:solidFill>
                <a:latin typeface="Bookman Old Style" pitchFamily="18" charset="0"/>
                <a:cs typeface="Arial" pitchFamily="34" charset="0"/>
              </a:rPr>
              <a:t>Evaluaciones Inspecciones Técnicas Seguridad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Sistemas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Administrativos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Gestión Seguridad, Higiene y Ambiente (SHA)</a:t>
            </a:r>
            <a:endParaRPr lang="en-US" sz="1000" dirty="0" smtClean="0">
              <a:latin typeface="Arial" pitchFamily="34" charset="0"/>
              <a:cs typeface="Arial" pitchFamily="34" charset="0"/>
            </a:endParaRP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Integridad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mecánica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Funcionalidad de los equipos y sistemas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Comportamiento del personal</a:t>
            </a:r>
          </a:p>
          <a:p>
            <a:pPr marL="177800" lvl="1" indent="-177800">
              <a:spcAft>
                <a:spcPts val="600"/>
              </a:spcAft>
              <a:buClr>
                <a:srgbClr val="E67300"/>
              </a:buClr>
              <a:buSzPct val="100000"/>
              <a:buFont typeface="Wingdings" pitchFamily="2" charset="2"/>
              <a:buChar char="§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Ergonomía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, condiciones de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seguridad</a:t>
            </a:r>
            <a:endParaRPr lang="es-VE" sz="10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2670" y="1071538"/>
            <a:ext cx="1891786" cy="788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12 Rectángulo"/>
          <p:cNvSpPr/>
          <p:nvPr/>
        </p:nvSpPr>
        <p:spPr bwMode="auto">
          <a:xfrm>
            <a:off x="1785926" y="1141325"/>
            <a:ext cx="5429288" cy="30777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400" b="1" spc="300" dirty="0" smtClean="0">
                <a:ln w="50800"/>
                <a:solidFill>
                  <a:srgbClr val="242E88"/>
                </a:solidFill>
                <a:latin typeface="Bookman Old Style" pitchFamily="18" charset="0"/>
                <a:cs typeface="Arial" pitchFamily="34" charset="0"/>
              </a:rPr>
              <a:t>COMPETENCIAS</a:t>
            </a:r>
            <a:endParaRPr lang="es-ES" sz="1400" b="1" spc="300" dirty="0">
              <a:ln w="50800"/>
              <a:solidFill>
                <a:srgbClr val="242E88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4" name="13 Rectángulo"/>
          <p:cNvSpPr/>
          <p:nvPr/>
        </p:nvSpPr>
        <p:spPr bwMode="auto">
          <a:xfrm>
            <a:off x="1785926" y="2626426"/>
            <a:ext cx="4714908" cy="30777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>
              <a:buClr>
                <a:srgbClr val="FF6600"/>
              </a:buClr>
              <a:defRPr/>
            </a:pPr>
            <a:r>
              <a:rPr lang="es-ES" sz="1400" b="1" spc="300" dirty="0" smtClean="0">
                <a:ln w="50800"/>
                <a:solidFill>
                  <a:srgbClr val="242E88"/>
                </a:solidFill>
                <a:latin typeface="Bookman Old Style" pitchFamily="18" charset="0"/>
                <a:cs typeface="Arial" pitchFamily="34" charset="0"/>
              </a:rPr>
              <a:t>ÁREAS DE EXPERIENCIAS</a:t>
            </a:r>
            <a:endParaRPr lang="es-ES" sz="1400" b="1" spc="300" dirty="0">
              <a:ln w="50800"/>
              <a:solidFill>
                <a:srgbClr val="242E88"/>
              </a:solidFill>
              <a:latin typeface="Bookman Old Styl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 bwMode="auto">
          <a:xfrm>
            <a:off x="142876" y="1227416"/>
            <a:ext cx="5572141" cy="9871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Poseemos </a:t>
            </a:r>
            <a:r>
              <a:rPr lang="es-ES_tradnl" sz="1000" dirty="0">
                <a:latin typeface="Arial" pitchFamily="34" charset="0"/>
                <a:cs typeface="Arial" pitchFamily="34" charset="0"/>
              </a:rPr>
              <a:t>los recursos humanos y tecnológicos necesarios para ejecutar Proyectos de Gas Natural Vehicular (GNV), integrando todas las etapas, desde la conceptualización y la ingeniería </a:t>
            </a:r>
            <a:r>
              <a:rPr lang="es-VE" sz="1000" dirty="0">
                <a:latin typeface="Arial" pitchFamily="34" charset="0"/>
                <a:cs typeface="Arial" pitchFamily="34" charset="0"/>
              </a:rPr>
              <a:t>básica y de detalle hasta la </a:t>
            </a:r>
            <a:r>
              <a:rPr lang="es-ES_tradnl" sz="1000" dirty="0">
                <a:latin typeface="Arial" pitchFamily="34" charset="0"/>
                <a:cs typeface="Arial" pitchFamily="34" charset="0"/>
              </a:rPr>
              <a:t>construcción, puesta en marcha, operación y mantenimiento, bajo estrictas normas de seguridad y calidad</a:t>
            </a: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es-VE" sz="1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 bwMode="auto">
          <a:xfrm>
            <a:off x="1714488" y="7127744"/>
            <a:ext cx="4357718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3038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A6500"/>
              </a:buClr>
              <a:defRPr/>
            </a:pP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Ingeniería Básica y de Detalle Estaciones de Servicios existentes :</a:t>
            </a:r>
          </a:p>
          <a:p>
            <a:pPr marL="536575" indent="-188913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Conversión de Isla8s) o Surtidor(es) de suministro de GNV</a:t>
            </a:r>
          </a:p>
          <a:p>
            <a:pPr marL="536575" indent="-188913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Construcción de Isla(s) adicionales para GNV</a:t>
            </a:r>
          </a:p>
          <a:p>
            <a:pPr marL="536575" indent="-188913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Adición de nuevo(s) surtidor(es) para el expendio de GNV</a:t>
            </a:r>
            <a:endParaRPr lang="es-E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7 Rectángulo"/>
          <p:cNvSpPr/>
          <p:nvPr/>
        </p:nvSpPr>
        <p:spPr bwMode="auto">
          <a:xfrm>
            <a:off x="571504" y="-32"/>
            <a:ext cx="5072074" cy="70788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 fontAlgn="auto">
              <a:spcBef>
                <a:spcPts val="0"/>
              </a:spcBef>
              <a:spcAft>
                <a:spcPct val="50000"/>
              </a:spcAft>
              <a:buClr>
                <a:srgbClr val="FF6600"/>
              </a:buClr>
              <a:defRPr/>
            </a:pPr>
            <a:r>
              <a:rPr lang="es-ES_tradnl" sz="1600" b="1" spc="300" dirty="0">
                <a:solidFill>
                  <a:srgbClr val="000066"/>
                </a:solidFill>
                <a:latin typeface="Bookman Old Style" pitchFamily="18" charset="0"/>
                <a:cs typeface="Arial" pitchFamily="34" charset="0"/>
              </a:rPr>
              <a:t>Consultoría e Ingeniería</a:t>
            </a:r>
            <a:endParaRPr lang="es-ES" sz="1600" b="1" spc="300" dirty="0">
              <a:solidFill>
                <a:srgbClr val="000066"/>
              </a:solidFill>
              <a:latin typeface="Bookman Old Style" pitchFamily="18" charset="0"/>
              <a:cs typeface="Arial" pitchFamily="34" charset="0"/>
            </a:endParaRPr>
          </a:p>
          <a:p>
            <a:pPr marL="3175" algn="r" fontAlgn="auto">
              <a:spcBef>
                <a:spcPts val="0"/>
              </a:spcBef>
              <a:spcAft>
                <a:spcPct val="50000"/>
              </a:spcAft>
              <a:buClr>
                <a:srgbClr val="FF6600"/>
              </a:buClr>
              <a:defRPr/>
            </a:pPr>
            <a:r>
              <a:rPr lang="es-ES" sz="1600" b="1" dirty="0">
                <a:solidFill>
                  <a:srgbClr val="000066"/>
                </a:solidFill>
                <a:latin typeface="Bookman Old Style" pitchFamily="18" charset="0"/>
                <a:cs typeface="Arial" pitchFamily="34" charset="0"/>
              </a:rPr>
              <a:t>Proyectos Gas Natural </a:t>
            </a:r>
            <a:r>
              <a:rPr lang="es-ES" sz="1600" b="1" dirty="0" smtClean="0">
                <a:solidFill>
                  <a:srgbClr val="000066"/>
                </a:solidFill>
                <a:latin typeface="Bookman Old Style" pitchFamily="18" charset="0"/>
                <a:cs typeface="Arial" pitchFamily="34" charset="0"/>
              </a:rPr>
              <a:t>Vehicular </a:t>
            </a:r>
            <a:endParaRPr lang="es-ES" sz="1600" b="1" dirty="0">
              <a:solidFill>
                <a:srgbClr val="000066"/>
              </a:solidFill>
              <a:latin typeface="Bookman Old Style" pitchFamily="18" charset="0"/>
              <a:cs typeface="Arial" pitchFamily="34" charset="0"/>
            </a:endParaRPr>
          </a:p>
        </p:txBody>
      </p:sp>
      <p:pic>
        <p:nvPicPr>
          <p:cNvPr id="10" name="9 Imagen" descr="foto gente.bmp"/>
          <p:cNvPicPr>
            <a:picLocks noChangeAspect="1"/>
          </p:cNvPicPr>
          <p:nvPr/>
        </p:nvPicPr>
        <p:blipFill>
          <a:blip r:embed="rId2" cstate="print"/>
          <a:srcRect l="24903" t="17578" r="9179" b="2343"/>
          <a:stretch>
            <a:fillRect/>
          </a:stretch>
        </p:blipFill>
        <p:spPr>
          <a:xfrm>
            <a:off x="357166" y="2817582"/>
            <a:ext cx="1360789" cy="12398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12 Imagen"/>
          <p:cNvPicPr/>
          <p:nvPr/>
        </p:nvPicPr>
        <p:blipFill>
          <a:blip r:embed="rId3"/>
          <a:srcRect l="18357"/>
          <a:stretch>
            <a:fillRect/>
          </a:stretch>
        </p:blipFill>
        <p:spPr bwMode="auto">
          <a:xfrm>
            <a:off x="928670" y="3786182"/>
            <a:ext cx="1714488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6" name="15 Rectángulo"/>
          <p:cNvSpPr/>
          <p:nvPr/>
        </p:nvSpPr>
        <p:spPr bwMode="auto">
          <a:xfrm>
            <a:off x="142876" y="2335397"/>
            <a:ext cx="3929090" cy="30777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400" b="1" spc="300" dirty="0" smtClean="0">
                <a:ln w="50800"/>
                <a:solidFill>
                  <a:srgbClr val="242E88"/>
                </a:solidFill>
                <a:latin typeface="Bookman Old Style" pitchFamily="18" charset="0"/>
                <a:cs typeface="Arial" pitchFamily="34" charset="0"/>
              </a:rPr>
              <a:t>COMPETENCIAS</a:t>
            </a:r>
            <a:endParaRPr lang="es-ES" sz="1400" b="1" spc="300" dirty="0">
              <a:ln w="50800"/>
              <a:solidFill>
                <a:srgbClr val="242E88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7" name="16 Rectángulo"/>
          <p:cNvSpPr/>
          <p:nvPr/>
        </p:nvSpPr>
        <p:spPr bwMode="auto">
          <a:xfrm>
            <a:off x="142876" y="6572264"/>
            <a:ext cx="3786214" cy="307777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>
              <a:buClr>
                <a:srgbClr val="FF6600"/>
              </a:buClr>
              <a:defRPr/>
            </a:pPr>
            <a:r>
              <a:rPr lang="es-ES" sz="1400" b="1" spc="300" dirty="0" smtClean="0">
                <a:ln w="50800"/>
                <a:solidFill>
                  <a:srgbClr val="242E88"/>
                </a:solidFill>
                <a:latin typeface="Bookman Old Style" pitchFamily="18" charset="0"/>
                <a:cs typeface="Arial" pitchFamily="34" charset="0"/>
              </a:rPr>
              <a:t>ÁREAS DE EXPERIENCIAS</a:t>
            </a:r>
            <a:endParaRPr lang="es-ES" sz="1400" b="1" spc="300" dirty="0">
              <a:ln w="50800"/>
              <a:solidFill>
                <a:srgbClr val="242E88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 bwMode="auto">
          <a:xfrm>
            <a:off x="1785926" y="2714612"/>
            <a:ext cx="40719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0" indent="-188913"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Desarrollo Sistema Suministro </a:t>
            </a:r>
            <a:r>
              <a:rPr lang="es-ES_tradnl" sz="1000" dirty="0">
                <a:latin typeface="Arial" pitchFamily="34" charset="0"/>
                <a:cs typeface="Arial" pitchFamily="34" charset="0"/>
              </a:rPr>
              <a:t>Gas desde el gasoducto o ramal principal hasta la Unidad de Compresión e incluye además Equipos de Deshidratación, </a:t>
            </a:r>
            <a:r>
              <a:rPr lang="es-ES_tradnl" sz="1000" dirty="0" err="1">
                <a:latin typeface="Arial" pitchFamily="34" charset="0"/>
                <a:cs typeface="Arial" pitchFamily="34" charset="0"/>
              </a:rPr>
              <a:t>Odorización</a:t>
            </a:r>
            <a:r>
              <a:rPr lang="es-ES_tradnl" sz="1000" dirty="0">
                <a:latin typeface="Arial" pitchFamily="34" charset="0"/>
                <a:cs typeface="Arial" pitchFamily="34" charset="0"/>
              </a:rPr>
              <a:t>  y </a:t>
            </a: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Estación de Medición y Regulación (EMR)</a:t>
            </a:r>
            <a:endParaRPr lang="es-E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20 CuadroTexto"/>
          <p:cNvSpPr txBox="1"/>
          <p:nvPr/>
        </p:nvSpPr>
        <p:spPr bwMode="auto">
          <a:xfrm>
            <a:off x="2428868" y="3786182"/>
            <a:ext cx="3429024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0" indent="-188913"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Conversión </a:t>
            </a:r>
            <a:r>
              <a:rPr lang="es-ES_tradnl" sz="1000" dirty="0">
                <a:latin typeface="Arial" pitchFamily="34" charset="0"/>
                <a:cs typeface="Arial" pitchFamily="34" charset="0"/>
              </a:rPr>
              <a:t>o </a:t>
            </a: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construcción compresores, batería </a:t>
            </a:r>
            <a:r>
              <a:rPr lang="es-ES_tradnl" sz="1000" dirty="0">
                <a:latin typeface="Arial" pitchFamily="34" charset="0"/>
                <a:cs typeface="Arial" pitchFamily="34" charset="0"/>
              </a:rPr>
              <a:t>de cilindros para el almacenamiento del gas y surtidor(es) </a:t>
            </a: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GNV</a:t>
            </a:r>
          </a:p>
          <a:p>
            <a:pPr marL="361950" indent="-188913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ES_tradnl" sz="1000" dirty="0" smtClean="0">
                <a:latin typeface="Arial" pitchFamily="34" charset="0"/>
                <a:cs typeface="Arial" pitchFamily="34" charset="0"/>
              </a:rPr>
              <a:t>Ampliación / Modificación de Estaciones Suministro de Gasolinas a Estaciones de GNV</a:t>
            </a:r>
          </a:p>
          <a:p>
            <a:pPr marL="361950" indent="-188913" algn="just" fontAlgn="auto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endParaRPr lang="es-ES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21 CuadroTexto"/>
          <p:cNvSpPr txBox="1"/>
          <p:nvPr/>
        </p:nvSpPr>
        <p:spPr bwMode="auto">
          <a:xfrm>
            <a:off x="71414" y="5222334"/>
            <a:ext cx="5572164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0" indent="-188913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Estudios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en Ingeniería de Crudo, Gas y Agua  en toda su extensión, así como en las áreas de Seguridad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Industrial</a:t>
            </a:r>
          </a:p>
          <a:p>
            <a:pPr marL="361950" indent="-188913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FA6500"/>
              </a:buClr>
              <a:buFont typeface="Arial" pitchFamily="34" charset="0"/>
              <a:buChar char="►"/>
              <a:defRPr/>
            </a:pPr>
            <a:r>
              <a:rPr lang="es-VE" sz="10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sesoría 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en la preparación de: Planes de Contingencia, Criterios de Localización de Estaciones,  Normativas para  Seguridad de los Procesos</a:t>
            </a:r>
            <a:r>
              <a:rPr lang="es-VE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es-ES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/>
          <a:srcRect l="11380" t="11538"/>
          <a:stretch>
            <a:fillRect/>
          </a:stretch>
        </p:blipFill>
        <p:spPr bwMode="auto">
          <a:xfrm>
            <a:off x="214290" y="6929454"/>
            <a:ext cx="1714512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10 Tabla"/>
          <p:cNvGraphicFramePr>
            <a:graphicFrameLocks noGrp="1"/>
          </p:cNvGraphicFramePr>
          <p:nvPr/>
        </p:nvGraphicFramePr>
        <p:xfrm>
          <a:off x="214290" y="2854608"/>
          <a:ext cx="5429288" cy="1742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/>
              </a:tblGrid>
              <a:tr h="688592">
                <a:tc>
                  <a:txBody>
                    <a:bodyPr/>
                    <a:lstStyle/>
                    <a:p>
                      <a:pPr marL="1349375" indent="0">
                        <a:lnSpc>
                          <a:spcPct val="150000"/>
                        </a:lnSpc>
                      </a:pPr>
                      <a:r>
                        <a:rPr lang="es-ES_tradnl" dirty="0" smtClean="0">
                          <a:solidFill>
                            <a:schemeClr val="tx1"/>
                          </a:solidFill>
                        </a:rPr>
                        <a:t>             QUESTA (USA)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583951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Estudio Visualización Facilidades de Superficie - Desarrollo del Bloque Sara-Boomerang, Repsol YPF, Bolivia, 2007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Estudio Visualización Facilidades de Superficie - Desarrollo del Campo Río Grande, Repsol YPF, Bolivia, 2008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2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071" y="2997484"/>
            <a:ext cx="1407855" cy="4141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graphicFrame>
        <p:nvGraphicFramePr>
          <p:cNvPr id="13" name="12 Tabla"/>
          <p:cNvGraphicFramePr>
            <a:graphicFrameLocks noGrp="1"/>
          </p:cNvGraphicFramePr>
          <p:nvPr/>
        </p:nvGraphicFramePr>
        <p:xfrm>
          <a:off x="214290" y="1211534"/>
          <a:ext cx="5429288" cy="14657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/>
              </a:tblGrid>
              <a:tr h="625694">
                <a:tc>
                  <a:txBody>
                    <a:bodyPr/>
                    <a:lstStyle/>
                    <a:p>
                      <a:pPr marL="1262063" indent="0" algn="l" defTabSz="914400" rtl="0" eaLnBrk="1" latinLnBrk="0" hangingPunct="1">
                        <a:lnSpc>
                          <a:spcPct val="80000"/>
                        </a:lnSpc>
                        <a:spcBef>
                          <a:spcPct val="50000"/>
                        </a:spcBef>
                      </a:pPr>
                      <a:r>
                        <a:rPr lang="es-VE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PROCESSES UNLIMITED (USA)</a:t>
                      </a:r>
                      <a:endParaRPr lang="es-VE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840100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Desarrollo de actividades de Ingeniería de Procesos, Ingenierías Conceptuales y Básicas, así como Gerencia de Proyectos de Infraestructura de Crudos, Gas y Agua, para varias empresas operadoras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en USA, 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a través de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Processes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Unlimited. </a:t>
                      </a:r>
                      <a:endParaRPr lang="es-VE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8558" y="1258575"/>
            <a:ext cx="138449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16 Tabla"/>
          <p:cNvGraphicFramePr>
            <a:graphicFrameLocks noGrp="1"/>
          </p:cNvGraphicFramePr>
          <p:nvPr/>
        </p:nvGraphicFramePr>
        <p:xfrm>
          <a:off x="214290" y="4783434"/>
          <a:ext cx="5429288" cy="1718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288"/>
              </a:tblGrid>
              <a:tr h="624500">
                <a:tc>
                  <a:txBody>
                    <a:bodyPr/>
                    <a:lstStyle/>
                    <a:p>
                      <a:pPr marL="1349375" indent="0"/>
                      <a:r>
                        <a:rPr lang="es-ES_tradnl" dirty="0" smtClean="0">
                          <a:solidFill>
                            <a:schemeClr val="tx1"/>
                          </a:solidFill>
                        </a:rPr>
                        <a:t>             PROYECTA CORP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1094017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Ingeniería Básica – Disciplina Procesos (4.300 HH), del Proyecto “Nuevos Centros de Compresión y Tratamiento de Gas </a:t>
                      </a:r>
                      <a:r>
                        <a:rPr lang="es-VE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Bare</a:t>
                      </a:r>
                      <a:r>
                        <a:rPr lang="es-VE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– Melones, Estado Anzoátegui, Venezuela”: Dos plantas de compresión y tratamiento (deshidratación y control de punto de rocío) con capacidad total de 180 MMSCFD cada una. (2008).</a:t>
                      </a:r>
                      <a:endParaRPr lang="es-VE" sz="1600" b="0" i="0" kern="1200" dirty="0" smtClean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8" name="Imagen 318" descr="Solo Logo.JPG (16521 bytes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8071" y="4836430"/>
            <a:ext cx="714925" cy="565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0" name="9 Rectángulo"/>
          <p:cNvSpPr/>
          <p:nvPr/>
        </p:nvSpPr>
        <p:spPr>
          <a:xfrm>
            <a:off x="1614518" y="214282"/>
            <a:ext cx="3957622" cy="58477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_tradnl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RESUMEN EXPERIENCIAS</a:t>
            </a:r>
            <a:endParaRPr lang="es-ES" sz="1600" spc="300" dirty="0" smtClean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  <a:p>
            <a:pPr marL="3175" algn="r">
              <a:spcAft>
                <a:spcPts val="0"/>
              </a:spcAft>
              <a:buClr>
                <a:srgbClr val="FF6600"/>
              </a:buClr>
              <a:defRPr/>
            </a:pP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Consultoría </a:t>
            </a:r>
            <a:r>
              <a:rPr lang="es-ES" sz="1600" spc="300" dirty="0" smtClean="0">
                <a:solidFill>
                  <a:srgbClr val="000066"/>
                </a:solidFill>
                <a:latin typeface="Berlin Sans FB" pitchFamily="34" charset="0"/>
                <a:cs typeface="Arial" pitchFamily="34" charset="0"/>
              </a:rPr>
              <a:t>e Ingeniería</a:t>
            </a:r>
            <a:endParaRPr lang="es-ES" sz="1600" spc="300" dirty="0">
              <a:solidFill>
                <a:srgbClr val="000066"/>
              </a:solidFill>
              <a:latin typeface="Berlin Sans FB" pitchFamily="34" charset="0"/>
              <a:cs typeface="Arial" pitchFamily="34" charset="0"/>
            </a:endParaRPr>
          </a:p>
        </p:txBody>
      </p:sp>
      <p:graphicFrame>
        <p:nvGraphicFramePr>
          <p:cNvPr id="16" name="15 Tabla"/>
          <p:cNvGraphicFramePr>
            <a:graphicFrameLocks noGrp="1"/>
          </p:cNvGraphicFramePr>
          <p:nvPr/>
        </p:nvGraphicFramePr>
        <p:xfrm>
          <a:off x="285729" y="6762789"/>
          <a:ext cx="5357850" cy="1595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57850"/>
              </a:tblGrid>
              <a:tr h="589585">
                <a:tc>
                  <a:txBody>
                    <a:bodyPr/>
                    <a:lstStyle/>
                    <a:p>
                      <a:pPr marL="1349375" indent="0"/>
                      <a:r>
                        <a:rPr lang="es-ES_tradnl" dirty="0" smtClean="0">
                          <a:solidFill>
                            <a:schemeClr val="tx1"/>
                          </a:solidFill>
                        </a:rPr>
                        <a:t>EXCELTEC</a:t>
                      </a:r>
                      <a:endParaRPr lang="es-E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50800" prst="hardEdge"/>
                      <a:lightRig rig="flood" dir="t"/>
                    </a:cell3D>
                    <a:solidFill>
                      <a:srgbClr val="FFC000"/>
                    </a:solidFill>
                  </a:tcPr>
                </a:tc>
              </a:tr>
              <a:tr h="525758">
                <a:tc>
                  <a:txBody>
                    <a:bodyPr/>
                    <a:lstStyle/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ES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Ingeniería Conceptual facilidades producción temprana de gas natural, con capacidad de 80 MMPCEED, Campo La Creciente, Colombia, operado por Pacific </a:t>
                      </a:r>
                      <a:r>
                        <a:rPr lang="es-ES" sz="1000" b="0" i="0" kern="120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Stratus</a:t>
                      </a:r>
                      <a:r>
                        <a:rPr lang="es-ES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(2008</a:t>
                      </a:r>
                      <a:r>
                        <a:rPr lang="es-ES" sz="1000" b="0" i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)</a:t>
                      </a:r>
                    </a:p>
                    <a:p>
                      <a:pPr marL="261938" marR="0" indent="-261938" algn="just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Tx/>
                        <a:buFont typeface="Arial" pitchFamily="34" charset="0"/>
                        <a:buChar char="►"/>
                        <a:tabLst/>
                        <a:defRPr/>
                      </a:pPr>
                      <a:r>
                        <a:rPr lang="es-VE" sz="10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Visualización de una planta de procesamiento de gas de 2000 MMPCED, en </a:t>
                      </a:r>
                      <a:r>
                        <a:rPr lang="es-VE" sz="1000" b="0" i="0" kern="1200" noProof="0" dirty="0" err="1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Güiria</a:t>
                      </a:r>
                      <a:r>
                        <a:rPr lang="es-VE" sz="10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Venezuela</a:t>
                      </a:r>
                      <a:r>
                        <a:rPr lang="es-VE" sz="1000" b="0" i="0" kern="1200" baseline="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el cual i</a:t>
                      </a:r>
                      <a:r>
                        <a:rPr lang="es-VE" sz="1000" b="0" i="0" kern="120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ncluyó simulación de procesos y evaluación tecnologías</a:t>
                      </a:r>
                      <a:r>
                        <a:rPr lang="es-VE" sz="1000" b="0" i="0" kern="1200" baseline="0" noProof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(2005)</a:t>
                      </a:r>
                      <a:endParaRPr lang="es-ES" sz="1000" b="0" i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9" name="18 Grupo"/>
          <p:cNvGrpSpPr/>
          <p:nvPr/>
        </p:nvGrpSpPr>
        <p:grpSpPr>
          <a:xfrm>
            <a:off x="341267" y="6810087"/>
            <a:ext cx="1214446" cy="500066"/>
            <a:chOff x="642918" y="857224"/>
            <a:chExt cx="1214446" cy="500066"/>
          </a:xfrm>
        </p:grpSpPr>
        <p:sp>
          <p:nvSpPr>
            <p:cNvPr id="20" name="19 Rectángulo"/>
            <p:cNvSpPr/>
            <p:nvPr/>
          </p:nvSpPr>
          <p:spPr>
            <a:xfrm>
              <a:off x="642918" y="857224"/>
              <a:ext cx="1214446" cy="5000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642918" y="857224"/>
              <a:ext cx="1179512" cy="5000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3362</TotalTime>
  <Words>4447</Words>
  <Application>Microsoft Office PowerPoint</Application>
  <PresentationFormat>Presentación en pantalla (4:3)</PresentationFormat>
  <Paragraphs>532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</vt:vector>
  </TitlesOfParts>
  <Company>Windows uE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RLG07</dc:creator>
  <cp:lastModifiedBy>RLG07</cp:lastModifiedBy>
  <cp:revision>1355</cp:revision>
  <dcterms:created xsi:type="dcterms:W3CDTF">2009-04-02T13:44:09Z</dcterms:created>
  <dcterms:modified xsi:type="dcterms:W3CDTF">2009-06-03T20:04:08Z</dcterms:modified>
</cp:coreProperties>
</file>