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</p:sldIdLst>
  <p:sldSz cx="9144000" cy="6858000" type="screen4x3"/>
  <p:notesSz cx="6858000" cy="91186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VE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5ED0ED3A-EC96-4B55-879E-5CAC32BBF9A5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8EE5F6-425D-4757-B047-44A3BE2EC144}" type="slidenum">
              <a:rPr lang="en-US"/>
              <a:pPr/>
              <a:t>1</a:t>
            </a:fld>
            <a:endParaRPr lang="en-US"/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5920DEAD-0ECB-45A3-9D82-B01188848D59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1</a:t>
            </a:fld>
            <a:fld id="{E5BCE489-3AE6-4309-86E8-E06816164454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1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50938" y="684213"/>
            <a:ext cx="4529137" cy="3390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1638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223BDBC-B608-4A80-88EA-8C2D3B9354CA}" type="slidenum">
              <a:rPr lang="en-US"/>
              <a:pPr/>
              <a:t>10</a:t>
            </a:fld>
            <a:endParaRPr lang="en-US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9350" y="693738"/>
            <a:ext cx="4559300" cy="3419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30700"/>
            <a:ext cx="5486400" cy="41036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372488-CBB8-4372-87CF-0040B7EDAF6C}" type="slidenum">
              <a:rPr lang="en-US"/>
              <a:pPr/>
              <a:t>11</a:t>
            </a:fld>
            <a:endParaRPr lang="en-US"/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DE4FF0A2-652F-4F29-B10A-2E0DB412C4D2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11</a:t>
            </a:fld>
            <a:fld id="{1573C181-88B4-4DDD-BFFE-0EF2595B8205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11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50938" y="684213"/>
            <a:ext cx="4525962" cy="3387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2662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2AC2309-3F32-447A-B654-E01488B75EAC}" type="slidenum">
              <a:rPr lang="en-US"/>
              <a:pPr/>
              <a:t>12</a:t>
            </a:fld>
            <a:endParaRPr lang="en-US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9350" y="693738"/>
            <a:ext cx="4559300" cy="3419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30700"/>
            <a:ext cx="5486400" cy="41036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27D71D-5F49-4AA5-B89A-02835DE5EC3B}" type="slidenum">
              <a:rPr lang="en-US"/>
              <a:pPr/>
              <a:t>2</a:t>
            </a:fld>
            <a:endParaRPr lang="en-US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42EE0F53-5684-4B56-88BD-717318994623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2</a:t>
            </a:fld>
            <a:fld id="{CB41A468-5BF2-4FDC-9A8C-90EC7EAEE9EB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2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50938" y="684213"/>
            <a:ext cx="4529137" cy="3390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1741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7B3538-19E3-4288-A9A7-013C5E53A9C6}" type="slidenum">
              <a:rPr lang="en-US"/>
              <a:pPr/>
              <a:t>3</a:t>
            </a:fld>
            <a:endParaRPr lang="en-US"/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7A57F516-2ADD-4D0B-B12D-220A6A5C1D57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3</a:t>
            </a:fld>
            <a:fld id="{E9B7978A-3041-4AC5-852C-0C02A72F65CA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3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155700" y="684213"/>
            <a:ext cx="4518025" cy="33893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1843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B8F967-3733-4F80-ABA5-2735A2B134B9}" type="slidenum">
              <a:rPr lang="en-US"/>
              <a:pPr/>
              <a:t>4</a:t>
            </a:fld>
            <a:endParaRPr lang="en-US"/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349725DB-2079-45BF-9EF4-A9039B9FC773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4</a:t>
            </a:fld>
            <a:fld id="{0BE12050-70E5-4100-B43E-E15CDAA54CAD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4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55700" y="684213"/>
            <a:ext cx="4518025" cy="33893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19459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00E634-9997-4278-9E3C-99CCB7D36758}" type="slidenum">
              <a:rPr lang="en-US"/>
              <a:pPr/>
              <a:t>5</a:t>
            </a:fld>
            <a:endParaRPr lang="en-US"/>
          </a:p>
        </p:txBody>
      </p:sp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5B638637-1CFA-4431-9C10-D68F9F97A618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5</a:t>
            </a:fld>
            <a:fld id="{6BE84A9F-44D7-40D9-A45C-B12EAAEDA287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5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50938" y="684213"/>
            <a:ext cx="4525962" cy="3387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20483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F04E89-B819-4893-B0A8-2240943FC72A}" type="slidenum">
              <a:rPr lang="en-US"/>
              <a:pPr/>
              <a:t>6</a:t>
            </a:fld>
            <a:endParaRPr lang="en-US"/>
          </a:p>
        </p:txBody>
      </p:sp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C83E35A8-B5FC-4096-B91E-D8E8CF719CE5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6</a:t>
            </a:fld>
            <a:fld id="{DCD78D4B-71A5-4DAE-B51F-C8E2E6DBFC9E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6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50938" y="684213"/>
            <a:ext cx="4525962" cy="3387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2150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77A1B5A-9EDD-40A1-81B9-634B399B11A2}" type="slidenum">
              <a:rPr lang="en-US"/>
              <a:pPr/>
              <a:t>7</a:t>
            </a:fld>
            <a:endParaRPr lang="en-US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9350" y="693738"/>
            <a:ext cx="4559300" cy="3419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30700"/>
            <a:ext cx="5486400" cy="41036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A2E421-4707-49E6-AE80-46DF5128614F}" type="slidenum">
              <a:rPr lang="en-US"/>
              <a:pPr/>
              <a:t>8</a:t>
            </a:fld>
            <a:endParaRPr lang="en-US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684213"/>
            <a:ext cx="4510088" cy="33813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5F1286F8-C8DD-42B3-9BD0-DB58D4073E4D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8</a:t>
            </a:fld>
            <a:fld id="{DA210C34-F91A-4188-B4D8-D4C0EBC0FB82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8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44D687-C71D-451E-8B77-A47F59E947CA}" type="slidenum">
              <a:rPr lang="en-US"/>
              <a:pPr/>
              <a:t>9</a:t>
            </a:fld>
            <a:endParaRPr lang="en-US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81080" rIns="90000" bIns="45000" anchor="b"/>
          <a:lstStyle/>
          <a:p>
            <a:pPr>
              <a:lnSpc>
                <a:spcPct val="55000"/>
              </a:lnSpc>
            </a:pPr>
            <a:fld id="{75FE60A2-79E0-47E6-90D6-8FB31484BC93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9</a:t>
            </a:fld>
            <a:fld id="{BD57B5AE-029D-4BCE-8C3B-A9CDDA692EE4}" type="slidenum">
              <a:rPr lang="en-US" sz="2400">
                <a:solidFill>
                  <a:srgbClr val="FFFFFF"/>
                </a:solidFill>
                <a:latin typeface="Times New Roman" pitchFamily="16" charset="0"/>
              </a:rPr>
              <a:pPr>
                <a:lnSpc>
                  <a:spcPct val="55000"/>
                </a:lnSpc>
              </a:pPr>
              <a:t>9</a:t>
            </a:fld>
            <a:endParaRPr lang="en-US" sz="240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55700" y="684213"/>
            <a:ext cx="4518025" cy="33893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24579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30700"/>
            <a:ext cx="5451475" cy="416083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s-V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61175" y="-19050"/>
            <a:ext cx="2133600" cy="61483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-19050"/>
            <a:ext cx="6251575" cy="61483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49300" y="1397000"/>
            <a:ext cx="37973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99000" y="1397000"/>
            <a:ext cx="37973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934200" y="-19050"/>
            <a:ext cx="2060575" cy="628015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49300" y="-19050"/>
            <a:ext cx="6032500" cy="62801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081088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675438" y="6489700"/>
            <a:ext cx="2293937" cy="27622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55584" rIns="90000" bIns="45000"/>
          <a:lstStyle/>
          <a:p>
            <a:pPr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sz="1200" b="1">
                <a:solidFill>
                  <a:srgbClr val="FF6309"/>
                </a:solidFill>
                <a:cs typeface="Arial Unicode MS" charset="0"/>
              </a:rPr>
              <a:t>www.globalwebtek.com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140075" y="-19050"/>
            <a:ext cx="5854700" cy="88265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Pulse para editar el formato del texto de títuloHaga clic para modificar el estilo de título del patrón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115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Pulse para editar los formatos del texto del esquema</a:t>
            </a:r>
          </a:p>
          <a:p>
            <a:pPr lvl="1"/>
            <a:r>
              <a:rPr lang="en-GB" smtClean="0"/>
              <a:t>Segundo nivel del esquema</a:t>
            </a:r>
          </a:p>
          <a:p>
            <a:pPr lvl="2"/>
            <a:r>
              <a:rPr lang="en-GB" smtClean="0"/>
              <a:t>Tercer nivel del esquema</a:t>
            </a:r>
          </a:p>
          <a:p>
            <a:pPr lvl="3"/>
            <a:r>
              <a:rPr lang="en-GB" smtClean="0"/>
              <a:t>Cuarto nivel del esquema</a:t>
            </a:r>
          </a:p>
          <a:p>
            <a:pPr lvl="4"/>
            <a:r>
              <a:rPr lang="en-GB" smtClean="0"/>
              <a:t>Quinto nivel del esquema</a:t>
            </a:r>
          </a:p>
          <a:p>
            <a:pPr lvl="4"/>
            <a:r>
              <a:rPr lang="en-GB" smtClean="0"/>
              <a:t>Sexto nivel del esquema</a:t>
            </a:r>
          </a:p>
          <a:p>
            <a:pPr lvl="4"/>
            <a:r>
              <a:rPr lang="en-GB" smtClean="0"/>
              <a:t>Séptimo nivel del esquema</a:t>
            </a:r>
          </a:p>
          <a:p>
            <a:pPr lvl="4"/>
            <a:r>
              <a:rPr lang="en-GB" smtClean="0"/>
              <a:t>Octavo nivel del esquema</a:t>
            </a:r>
          </a:p>
          <a:p>
            <a:pPr lvl="4"/>
            <a:r>
              <a:rPr lang="en-GB" smtClean="0"/>
              <a:t>Noveno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2pPr>
      <a:lvl3pPr marL="11430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3pPr>
      <a:lvl4pPr marL="16002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4pPr>
      <a:lvl5pPr marL="20574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5pPr>
      <a:lvl6pPr marL="25146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6pPr>
      <a:lvl7pPr marL="29718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7pPr>
      <a:lvl8pPr marL="34290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8pPr>
      <a:lvl9pPr marL="38862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9pPr>
    </p:titleStyle>
    <p:bodyStyle>
      <a:lvl1pPr marL="342900" indent="-342900" algn="l" defTabSz="457200" rtl="0" fontAlgn="base" hangingPunct="0">
        <a:lnSpc>
          <a:spcPct val="5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5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just" defTabSz="457200" rtl="0" fontAlgn="base" hangingPunct="0">
        <a:lnSpc>
          <a:spcPct val="5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fontAlgn="base" hangingPunct="0">
        <a:lnSpc>
          <a:spcPct val="5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081088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675438" y="6489700"/>
            <a:ext cx="2293937" cy="27622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55584" rIns="90000" bIns="45000"/>
          <a:lstStyle/>
          <a:p>
            <a:pPr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sz="1200" b="1">
                <a:solidFill>
                  <a:srgbClr val="FF6309"/>
                </a:solidFill>
                <a:cs typeface="Arial Unicode MS" charset="0"/>
              </a:rPr>
              <a:t>www.globalwebtek.com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140075" y="-19050"/>
            <a:ext cx="5854700" cy="88265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Pulse para editar el formato del texto de títuloHaga clic para modificar el estilo de título del patrón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9300" y="1397000"/>
            <a:ext cx="7747000" cy="48641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vert="horz" wrap="square" lIns="90000" tIns="16092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Pulse para editar los formatos del texto del esquema</a:t>
            </a:r>
          </a:p>
          <a:p>
            <a:pPr lvl="1"/>
            <a:r>
              <a:rPr lang="en-GB" smtClean="0"/>
              <a:t>Segundo nivel del esquema</a:t>
            </a:r>
          </a:p>
          <a:p>
            <a:pPr lvl="2"/>
            <a:r>
              <a:rPr lang="en-GB" smtClean="0"/>
              <a:t>Tercer nivel del esquema</a:t>
            </a:r>
          </a:p>
          <a:p>
            <a:pPr lvl="3"/>
            <a:r>
              <a:rPr lang="en-GB" smtClean="0"/>
              <a:t>Cuarto nivel del esquema</a:t>
            </a:r>
          </a:p>
          <a:p>
            <a:pPr lvl="4"/>
            <a:r>
              <a:rPr lang="en-GB" smtClean="0"/>
              <a:t>Quinto nivel del esquema</a:t>
            </a:r>
          </a:p>
          <a:p>
            <a:pPr lvl="4"/>
            <a:r>
              <a:rPr lang="en-GB" smtClean="0"/>
              <a:t>Sexto nivel del esquema</a:t>
            </a:r>
          </a:p>
          <a:p>
            <a:pPr lvl="4"/>
            <a:r>
              <a:rPr lang="en-GB" smtClean="0"/>
              <a:t>Séptimo nivel del esquema</a:t>
            </a:r>
          </a:p>
          <a:p>
            <a:pPr lvl="4"/>
            <a:r>
              <a:rPr lang="en-GB" smtClean="0"/>
              <a:t>Octavo nivel del esquema</a:t>
            </a:r>
          </a:p>
          <a:p>
            <a:pPr lvl="0"/>
            <a:r>
              <a:rPr lang="en-GB" smtClean="0"/>
              <a:t>Noveno nivel del esquemaHaga clic para modificar el estilo de texto del patrón</a:t>
            </a:r>
          </a:p>
          <a:p>
            <a:pPr lvl="0"/>
            <a:r>
              <a:rPr lang="en-GB" smtClean="0"/>
              <a:t>Segundo nivel</a:t>
            </a:r>
          </a:p>
          <a:p>
            <a:pPr lvl="0"/>
            <a:r>
              <a:rPr lang="en-GB" smtClean="0"/>
              <a:t>Tercer nivel</a:t>
            </a:r>
          </a:p>
          <a:p>
            <a:pPr lvl="0"/>
            <a:r>
              <a:rPr lang="en-GB" smtClean="0"/>
              <a:t>Cuarto nivel</a:t>
            </a:r>
          </a:p>
          <a:p>
            <a:pPr lvl="0"/>
            <a:r>
              <a:rPr lang="en-GB" smtClean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2pPr>
      <a:lvl3pPr marL="11430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3pPr>
      <a:lvl4pPr marL="16002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4pPr>
      <a:lvl5pPr marL="20574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5pPr>
      <a:lvl6pPr marL="25146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6pPr>
      <a:lvl7pPr marL="29718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7pPr>
      <a:lvl8pPr marL="34290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8pPr>
      <a:lvl9pPr marL="3886200" indent="-228600" algn="l" defTabSz="457200" rtl="0" fontAlgn="base" hangingPunct="0">
        <a:lnSpc>
          <a:spcPct val="5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Times New Roman" pitchFamily="16" charset="0"/>
          <a:ea typeface="MS Gothic" charset="-128"/>
        </a:defRPr>
      </a:lvl9pPr>
    </p:titleStyle>
    <p:bodyStyle>
      <a:lvl1pPr marL="342900" indent="-342900" algn="l" defTabSz="457200" rtl="0" fontAlgn="base" hangingPunct="0">
        <a:lnSpc>
          <a:spcPct val="5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5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just" defTabSz="457200" rtl="0" fontAlgn="base" hangingPunct="0">
        <a:lnSpc>
          <a:spcPct val="5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fontAlgn="base" hangingPunct="0">
        <a:lnSpc>
          <a:spcPct val="5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fontAlgn="base" hangingPunct="0">
        <a:lnSpc>
          <a:spcPct val="5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263525" y="6583363"/>
            <a:ext cx="1008063" cy="21907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149328" rIns="90000" bIns="45000"/>
          <a:lstStyle/>
          <a:p>
            <a:pPr hangingPunct="1">
              <a:lnSpc>
                <a:spcPct val="54000"/>
              </a:lnSpc>
              <a:tabLst>
                <a:tab pos="723900" algn="l"/>
              </a:tabLst>
            </a:pPr>
            <a:fld id="{F5A9F96C-6C1E-4E6B-935E-E0FF275FDE6C}" type="slidenum">
              <a:rPr lang="en-US">
                <a:solidFill>
                  <a:srgbClr val="000000"/>
                </a:solidFill>
                <a:cs typeface="Arial Unicode MS" charset="0"/>
              </a:rPr>
              <a:pPr hangingPunct="1">
                <a:lnSpc>
                  <a:spcPct val="54000"/>
                </a:lnSpc>
                <a:tabLst>
                  <a:tab pos="723900" algn="l"/>
                </a:tabLst>
              </a:pPr>
              <a:t>1</a:t>
            </a:fld>
            <a:fld id="{C7E114EE-B643-4636-888E-822DA8DC0C9B}" type="slidenum">
              <a:rPr lang="en-US">
                <a:solidFill>
                  <a:srgbClr val="000000"/>
                </a:solidFill>
                <a:cs typeface="Arial Unicode MS" charset="0"/>
              </a:rPr>
              <a:pPr hangingPunct="1">
                <a:lnSpc>
                  <a:spcPct val="54000"/>
                </a:lnSpc>
                <a:tabLst>
                  <a:tab pos="723900" algn="l"/>
                </a:tabLst>
              </a:pPr>
              <a:t>1</a:t>
            </a:fld>
            <a:endParaRPr lang="en-US">
              <a:solidFill>
                <a:srgbClr val="000000"/>
              </a:solidFill>
              <a:cs typeface="Arial Unicode MS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143000"/>
            <a:ext cx="7543800" cy="3657600"/>
          </a:xfrm>
          <a:ln/>
        </p:spPr>
        <p:txBody>
          <a:bodyPr tIns="80280"/>
          <a:lstStyle/>
          <a:p>
            <a:pPr algn="ct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>
                <a:solidFill>
                  <a:srgbClr val="333333"/>
                </a:solidFill>
                <a:latin typeface="Arial" charset="0"/>
              </a:rPr>
              <a:t>Resultados </a:t>
            </a:r>
            <a:br>
              <a:rPr lang="en-US" sz="4000" b="1">
                <a:solidFill>
                  <a:srgbClr val="333333"/>
                </a:solidFill>
                <a:latin typeface="Arial" charset="0"/>
              </a:rPr>
            </a:br>
            <a:r>
              <a:rPr lang="en-US" sz="4000" b="1">
                <a:solidFill>
                  <a:srgbClr val="333333"/>
                </a:solidFill>
                <a:latin typeface="Arial" charset="0"/>
              </a:rPr>
              <a:t>Asesoría Estudio Usabilidad y Funcionalidad</a:t>
            </a:r>
            <a:br>
              <a:rPr lang="en-US" sz="4000" b="1">
                <a:solidFill>
                  <a:srgbClr val="333333"/>
                </a:solidFill>
                <a:latin typeface="Arial" charset="0"/>
              </a:rPr>
            </a:br>
            <a:endParaRPr lang="en-US" sz="4000" b="1">
              <a:solidFill>
                <a:srgbClr val="333333"/>
              </a:solidFill>
              <a:latin typeface="Arial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9925" y="4048125"/>
            <a:ext cx="2733675" cy="75247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514600" y="5486400"/>
            <a:ext cx="4572000" cy="4429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276840" rIns="90000" bIns="45000"/>
          <a:lstStyle/>
          <a:p>
            <a:pPr algn="ctr" hangingPunct="1">
              <a:lnSpc>
                <a:spcPct val="54000"/>
              </a:lnSpc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</a:tabLst>
            </a:pPr>
            <a:r>
              <a:rPr lang="en-US" sz="4000">
                <a:solidFill>
                  <a:srgbClr val="000000"/>
                </a:solidFill>
                <a:cs typeface="Arial Unicode MS" charset="0"/>
              </a:rPr>
              <a:t>Agosto, 2009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3000375" y="214313"/>
            <a:ext cx="5864225" cy="609600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Funcionalidades Evaluadas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28600" y="1282700"/>
            <a:ext cx="8686800" cy="53467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172512" rIns="90000" bIns="45000"/>
          <a:lstStyle/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 b="1">
                <a:solidFill>
                  <a:srgbClr val="FFFF00"/>
                </a:solidFill>
                <a:cs typeface="Times New Roman" pitchFamily="16" charset="0"/>
              </a:rPr>
              <a:t>Cotizar Paquete desde Banner 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Cotizar Paquete desde Banner y guardar información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 b="1">
                <a:solidFill>
                  <a:srgbClr val="00FF00"/>
                </a:solidFill>
                <a:cs typeface="Times New Roman" pitchFamily="16" charset="0"/>
              </a:rPr>
              <a:t>Cotizar Paquete seleccionando destino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Cotizar paquete seleccionando destino y guardar. Comprar luego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Tour con Alojamiento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Tour sin Alojamiento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Buscar Hotel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Buscar Vuelo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 b="1">
                <a:solidFill>
                  <a:srgbClr val="FFFF00"/>
                </a:solidFill>
                <a:cs typeface="Times New Roman" pitchFamily="16" charset="0"/>
              </a:rPr>
              <a:t>Afiliarse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 b="1">
                <a:solidFill>
                  <a:srgbClr val="FFFF00"/>
                </a:solidFill>
                <a:cs typeface="Times New Roman" pitchFamily="16" charset="0"/>
              </a:rPr>
              <a:t>Registrarse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Manejo de Claves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FF00"/>
                </a:solidFill>
                <a:cs typeface="Times New Roman" pitchFamily="16" charset="0"/>
              </a:rPr>
              <a:t>Pagos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s-ES" sz="2200">
                <a:solidFill>
                  <a:srgbClr val="FF0000"/>
                </a:solidFill>
                <a:cs typeface="Times New Roman" pitchFamily="16" charset="0"/>
              </a:rPr>
              <a:t>Modificación e Incorporación de Afiliados</a:t>
            </a: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s-ES">
              <a:solidFill>
                <a:srgbClr val="FF0000"/>
              </a:solidFill>
              <a:cs typeface="Times New Roman" pitchFamily="16" charset="0"/>
            </a:endParaRPr>
          </a:p>
          <a:p>
            <a:pPr marL="431800" indent="-323850">
              <a:lnSpc>
                <a:spcPct val="54000"/>
              </a:lnSpc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s-ES">
              <a:solidFill>
                <a:srgbClr val="FF0000"/>
              </a:solidFill>
              <a:cs typeface="Times New Roman" pitchFamily="16" charset="0"/>
            </a:endParaRPr>
          </a:p>
          <a:p>
            <a:pPr marL="431800" indent="-323850">
              <a:spcBef>
                <a:spcPts val="6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000372"/>
            <a:ext cx="2918248" cy="2112127"/>
          </a:xfrm>
          <a:prstGeom prst="rect">
            <a:avLst/>
          </a:prstGeom>
          <a:noFill/>
          <a:ln w="36720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3000375" y="142875"/>
            <a:ext cx="5862638" cy="696913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Recomendaciones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28600" y="1387475"/>
            <a:ext cx="7508875" cy="41910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4557713" y="5257800"/>
            <a:ext cx="5041900" cy="1827213"/>
            <a:chOff x="2871" y="3312"/>
            <a:chExt cx="3176" cy="1151"/>
          </a:xfrm>
        </p:grpSpPr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71" y="3312"/>
              <a:ext cx="3177" cy="1152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</p:pic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3167" y="3402"/>
              <a:ext cx="1701" cy="704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algn="ctr">
                <a:lnSpc>
                  <a:spcPct val="101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500" b="1" i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Más del 50% de las recomendaciones tienen un ALTO</a:t>
              </a:r>
              <a:r>
                <a:rPr lang="en-US" sz="1600" b="1" i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</a:t>
              </a:r>
              <a:r>
                <a:rPr lang="en-US" sz="1500" b="1" i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impacto comercial</a:t>
              </a:r>
            </a:p>
          </p:txBody>
        </p:sp>
      </p:grp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600200"/>
            <a:ext cx="7315200" cy="3429000"/>
          </a:xfrm>
          <a:prstGeom prst="rect">
            <a:avLst/>
          </a:prstGeom>
          <a:noFill/>
          <a:ln w="36720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6799263" cy="884238"/>
          </a:xfrm>
          <a:ln/>
        </p:spPr>
        <p:txBody>
          <a:bodyPr tIns="195696"/>
          <a:lstStyle/>
          <a:p>
            <a:pPr algn="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2600" b="1" dirty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n-US" sz="2600" b="1" dirty="0" err="1">
                <a:solidFill>
                  <a:srgbClr val="333333"/>
                </a:solidFill>
                <a:latin typeface="Arial" charset="0"/>
              </a:rPr>
              <a:t>Recomendaciones</a:t>
            </a:r>
            <a:r>
              <a:rPr lang="en-US" sz="2600" b="1" dirty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n-US" sz="2600" b="1" dirty="0" smtClean="0">
                <a:solidFill>
                  <a:srgbClr val="333333"/>
                </a:solidFill>
                <a:latin typeface="Arial" charset="0"/>
              </a:rPr>
              <a:t/>
            </a:r>
            <a:br>
              <a:rPr lang="en-US" sz="2600" b="1" dirty="0" smtClean="0">
                <a:solidFill>
                  <a:srgbClr val="333333"/>
                </a:solidFill>
                <a:latin typeface="Arial" charset="0"/>
              </a:rPr>
            </a:br>
            <a:r>
              <a:rPr lang="en-US" sz="2600" b="1" dirty="0" err="1" smtClean="0">
                <a:solidFill>
                  <a:srgbClr val="333333"/>
                </a:solidFill>
                <a:latin typeface="Arial" charset="0"/>
              </a:rPr>
              <a:t>Impacto</a:t>
            </a:r>
            <a:r>
              <a:rPr lang="en-US" sz="2600" b="1" dirty="0" smtClean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n-US" sz="2600" b="1" dirty="0">
                <a:solidFill>
                  <a:srgbClr val="333333"/>
                </a:solidFill>
                <a:latin typeface="Arial" charset="0"/>
              </a:rPr>
              <a:t>vs. </a:t>
            </a:r>
            <a:r>
              <a:rPr lang="en-US" sz="2600" b="1" dirty="0" err="1">
                <a:solidFill>
                  <a:srgbClr val="333333"/>
                </a:solidFill>
                <a:latin typeface="Arial" charset="0"/>
              </a:rPr>
              <a:t>Esfuerzo</a:t>
            </a:r>
            <a:endParaRPr lang="en-US" sz="2600" b="1" dirty="0">
              <a:solidFill>
                <a:srgbClr val="333333"/>
              </a:solidFill>
              <a:latin typeface="Arial" charset="0"/>
            </a:endParaRPr>
          </a:p>
        </p:txBody>
      </p:sp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3614732" y="1657335"/>
            <a:ext cx="1588" cy="5029200"/>
          </a:xfrm>
          <a:prstGeom prst="line">
            <a:avLst/>
          </a:prstGeom>
          <a:noFill/>
          <a:ln w="6408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871532" y="3943335"/>
            <a:ext cx="5943600" cy="1588"/>
          </a:xfrm>
          <a:prstGeom prst="line">
            <a:avLst/>
          </a:prstGeom>
          <a:noFill/>
          <a:ln w="6408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643306" y="1142984"/>
            <a:ext cx="23129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0876" rIns="90000" bIns="45000"/>
          <a:lstStyle/>
          <a:p>
            <a:pPr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b="1" dirty="0" err="1">
                <a:solidFill>
                  <a:srgbClr val="000000"/>
                </a:solidFill>
                <a:cs typeface="Arial Unicode MS" charset="0"/>
              </a:rPr>
              <a:t>Impacto</a:t>
            </a:r>
            <a:r>
              <a:rPr lang="en-US" b="1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cs typeface="Arial Unicode MS" charset="0"/>
              </a:rPr>
              <a:t>Comercial</a:t>
            </a:r>
            <a:endParaRPr lang="en-US" b="1" dirty="0">
              <a:solidFill>
                <a:srgbClr val="000000"/>
              </a:solidFill>
              <a:cs typeface="Arial Unicode MS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214678" y="1071546"/>
            <a:ext cx="385762" cy="36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207288" rIns="90000" bIns="45000"/>
          <a:lstStyle/>
          <a:p>
            <a:pPr hangingPunct="1">
              <a:lnSpc>
                <a:spcPct val="54000"/>
              </a:lnSpc>
            </a:pPr>
            <a:r>
              <a:rPr lang="en-US" sz="2800" b="1" dirty="0">
                <a:solidFill>
                  <a:srgbClr val="000000"/>
                </a:solidFill>
                <a:cs typeface="Arial Unicode MS" charset="0"/>
              </a:rPr>
              <a:t>+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6858016" y="3929066"/>
            <a:ext cx="385763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253656" rIns="90000" bIns="45000"/>
          <a:lstStyle/>
          <a:p>
            <a:pPr hangingPunct="1">
              <a:lnSpc>
                <a:spcPct val="54000"/>
              </a:lnSpc>
            </a:pPr>
            <a:r>
              <a:rPr lang="en-US" sz="3600" b="1" dirty="0">
                <a:solidFill>
                  <a:srgbClr val="000000"/>
                </a:solidFill>
                <a:cs typeface="Arial Unicode MS" charset="0"/>
              </a:rPr>
              <a:t>+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6929454" y="3643314"/>
            <a:ext cx="2286000" cy="557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0876" rIns="90000" bIns="45000"/>
          <a:lstStyle/>
          <a:p>
            <a:pPr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b="1" dirty="0" err="1">
                <a:solidFill>
                  <a:srgbClr val="000000"/>
                </a:solidFill>
                <a:cs typeface="Arial Unicode MS" charset="0"/>
              </a:rPr>
              <a:t>EsfuerzoTécnico</a:t>
            </a:r>
            <a:endParaRPr lang="en-US" b="1" dirty="0">
              <a:solidFill>
                <a:srgbClr val="000000"/>
              </a:solidFill>
              <a:cs typeface="Arial Unicode MS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143245" y="6143610"/>
            <a:ext cx="37147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300024" rIns="90000" bIns="45000"/>
          <a:lstStyle/>
          <a:p>
            <a:pPr hangingPunct="1">
              <a:lnSpc>
                <a:spcPct val="54000"/>
              </a:lnSpc>
            </a:pPr>
            <a:r>
              <a:rPr lang="en-US" sz="4400" b="1">
                <a:solidFill>
                  <a:srgbClr val="000000"/>
                </a:solidFill>
                <a:cs typeface="Arial Unicode MS" charset="0"/>
              </a:rPr>
              <a:t>-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500034" y="3929066"/>
            <a:ext cx="37147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300024" rIns="90000" bIns="45000"/>
          <a:lstStyle/>
          <a:p>
            <a:pPr hangingPunct="1">
              <a:lnSpc>
                <a:spcPct val="54000"/>
              </a:lnSpc>
            </a:pPr>
            <a:r>
              <a:rPr lang="en-US" sz="4400" b="1" dirty="0">
                <a:solidFill>
                  <a:srgbClr val="000000"/>
                </a:solidFill>
                <a:cs typeface="Arial Unicode MS" charset="0"/>
              </a:rPr>
              <a:t>-</a:t>
            </a:r>
          </a:p>
        </p:txBody>
      </p: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4571990" y="4786305"/>
            <a:ext cx="4784725" cy="1684337"/>
            <a:chOff x="3034" y="3165"/>
            <a:chExt cx="3014" cy="1061"/>
          </a:xfrm>
        </p:grpSpPr>
        <p:pic>
          <p:nvPicPr>
            <p:cNvPr id="15371" name="Picture 1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34" y="3165"/>
              <a:ext cx="3015" cy="1062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</p:pic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>
              <a:off x="3418" y="3285"/>
              <a:ext cx="1553" cy="624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algn="ctr">
                <a:lnSpc>
                  <a:spcPct val="101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 b="1" i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Comenzar por las recomendaciones de Alto Impacto comercial y Bajo Esfuerzo técnico (A)</a:t>
              </a:r>
            </a:p>
          </p:txBody>
        </p:sp>
      </p:grp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1714470" y="1885934"/>
            <a:ext cx="4929222" cy="45719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4986331" y="2114535"/>
            <a:ext cx="45719" cy="1743076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75" name="Oval 15"/>
          <p:cNvSpPr>
            <a:spLocks noChangeArrowheads="1"/>
          </p:cNvSpPr>
          <p:nvPr/>
        </p:nvSpPr>
        <p:spPr bwMode="auto">
          <a:xfrm>
            <a:off x="4757732" y="16573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6586532" y="2112948"/>
            <a:ext cx="1588" cy="1831975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78" name="Oval 18"/>
          <p:cNvSpPr>
            <a:spLocks noChangeArrowheads="1"/>
          </p:cNvSpPr>
          <p:nvPr/>
        </p:nvSpPr>
        <p:spPr bwMode="auto">
          <a:xfrm>
            <a:off x="4757732" y="16573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19</a:t>
            </a:r>
          </a:p>
        </p:txBody>
      </p:sp>
      <p:sp>
        <p:nvSpPr>
          <p:cNvPr id="15379" name="Oval 19"/>
          <p:cNvSpPr>
            <a:spLocks noChangeArrowheads="1"/>
          </p:cNvSpPr>
          <p:nvPr/>
        </p:nvSpPr>
        <p:spPr bwMode="auto">
          <a:xfrm>
            <a:off x="6586532" y="16573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 flipV="1">
            <a:off x="1084257" y="2128823"/>
            <a:ext cx="1588" cy="3660775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81" name="Oval 21"/>
          <p:cNvSpPr>
            <a:spLocks noChangeArrowheads="1"/>
          </p:cNvSpPr>
          <p:nvPr/>
        </p:nvSpPr>
        <p:spPr bwMode="auto">
          <a:xfrm>
            <a:off x="1100132" y="16573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H="1">
            <a:off x="1327145" y="6229335"/>
            <a:ext cx="2289175" cy="1588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84" name="Oval 24"/>
          <p:cNvSpPr>
            <a:spLocks noChangeArrowheads="1"/>
          </p:cNvSpPr>
          <p:nvPr/>
        </p:nvSpPr>
        <p:spPr bwMode="auto">
          <a:xfrm>
            <a:off x="871532" y="57721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flipH="1">
            <a:off x="1555745" y="2800335"/>
            <a:ext cx="2060575" cy="1588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87" name="Oval 27"/>
          <p:cNvSpPr>
            <a:spLocks noChangeArrowheads="1"/>
          </p:cNvSpPr>
          <p:nvPr/>
        </p:nvSpPr>
        <p:spPr bwMode="auto">
          <a:xfrm>
            <a:off x="1100132" y="25717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3614732" y="3943335"/>
            <a:ext cx="1371600" cy="1588"/>
          </a:xfrm>
          <a:prstGeom prst="line">
            <a:avLst/>
          </a:prstGeom>
          <a:noFill/>
          <a:ln w="36720">
            <a:solidFill>
              <a:srgbClr val="00FF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s-VE"/>
          </a:p>
        </p:txBody>
      </p:sp>
      <p:sp>
        <p:nvSpPr>
          <p:cNvPr id="15389" name="Oval 29"/>
          <p:cNvSpPr>
            <a:spLocks noChangeArrowheads="1"/>
          </p:cNvSpPr>
          <p:nvPr/>
        </p:nvSpPr>
        <p:spPr bwMode="auto">
          <a:xfrm>
            <a:off x="4986332" y="3486135"/>
            <a:ext cx="457200" cy="457200"/>
          </a:xfrm>
          <a:prstGeom prst="ellipse">
            <a:avLst/>
          </a:prstGeom>
          <a:solidFill>
            <a:srgbClr val="FF0000"/>
          </a:solidFill>
          <a:ln w="36720">
            <a:solidFill>
              <a:srgbClr val="00FF00"/>
            </a:solidFill>
            <a:round/>
            <a:headEnd/>
            <a:tailEnd/>
          </a:ln>
          <a:effectLst>
            <a:outerShdw dist="155281" dir="2700000" algn="ctr" rotWithShape="0">
              <a:srgbClr val="808080"/>
            </a:outerShdw>
          </a:effectLst>
        </p:spPr>
        <p:txBody>
          <a:bodyPr wrap="none" lIns="90000" tIns="60876" rIns="90000" bIns="4500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428596" y="1500174"/>
            <a:ext cx="518091" cy="607539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r>
              <a:rPr lang="es-VE" sz="3600" b="1" dirty="0" smtClean="0"/>
              <a:t>A</a:t>
            </a:r>
            <a:endParaRPr lang="es-VE" sz="36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263525" y="6583363"/>
            <a:ext cx="1008063" cy="21907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149328" rIns="90000" bIns="45000"/>
          <a:lstStyle/>
          <a:p>
            <a:pPr hangingPunct="1">
              <a:lnSpc>
                <a:spcPct val="54000"/>
              </a:lnSpc>
              <a:tabLst>
                <a:tab pos="723900" algn="l"/>
              </a:tabLst>
            </a:pPr>
            <a:fld id="{D635DEB0-56E1-4961-AECD-AA938BC9B0C9}" type="slidenum">
              <a:rPr lang="en-US">
                <a:solidFill>
                  <a:srgbClr val="000000"/>
                </a:solidFill>
                <a:cs typeface="Arial Unicode MS" charset="0"/>
              </a:rPr>
              <a:pPr hangingPunct="1">
                <a:lnSpc>
                  <a:spcPct val="54000"/>
                </a:lnSpc>
                <a:tabLst>
                  <a:tab pos="723900" algn="l"/>
                </a:tabLst>
              </a:pPr>
              <a:t>2</a:t>
            </a:fld>
            <a:fld id="{EE80E864-08A8-48B3-92AA-C153393D141B}" type="slidenum">
              <a:rPr lang="en-US">
                <a:solidFill>
                  <a:srgbClr val="000000"/>
                </a:solidFill>
                <a:cs typeface="Arial Unicode MS" charset="0"/>
              </a:rPr>
              <a:pPr hangingPunct="1">
                <a:lnSpc>
                  <a:spcPct val="54000"/>
                </a:lnSpc>
                <a:tabLst>
                  <a:tab pos="723900" algn="l"/>
                </a:tabLst>
              </a:pPr>
              <a:t>2</a:t>
            </a:fld>
            <a:endParaRPr lang="en-US">
              <a:solidFill>
                <a:srgbClr val="000000"/>
              </a:solidFill>
              <a:cs typeface="Arial Unicode MS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140075" y="119063"/>
            <a:ext cx="5865813" cy="611187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Antecendentes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57158" y="1285860"/>
            <a:ext cx="8358187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7200" indent="-455613"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Sitio</a:t>
            </a:r>
            <a:r>
              <a:rPr lang="en-US" sz="2400" b="1" dirty="0">
                <a:solidFill>
                  <a:srgbClr val="000000"/>
                </a:solidFill>
              </a:rPr>
              <a:t> MundoPass.com con 1 </a:t>
            </a:r>
            <a:r>
              <a:rPr lang="en-US" sz="2400" b="1" dirty="0" err="1">
                <a:solidFill>
                  <a:srgbClr val="000000"/>
                </a:solidFill>
              </a:rPr>
              <a:t>año</a:t>
            </a:r>
            <a:r>
              <a:rPr lang="en-US" sz="2400" b="1" dirty="0">
                <a:solidFill>
                  <a:srgbClr val="000000"/>
                </a:solidFill>
              </a:rPr>
              <a:t> en Internet</a:t>
            </a:r>
          </a:p>
          <a:p>
            <a:pPr marL="457200" indent="-455613">
              <a:lnSpc>
                <a:spcPct val="140000"/>
              </a:lnSpc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Sitio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Transaccional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que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cubre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todos</a:t>
            </a:r>
            <a:r>
              <a:rPr lang="en-US" sz="2400" b="1" dirty="0">
                <a:solidFill>
                  <a:srgbClr val="000000"/>
                </a:solidFill>
              </a:rPr>
              <a:t> los </a:t>
            </a:r>
            <a:r>
              <a:rPr lang="en-US" sz="2400" b="1" dirty="0" err="1">
                <a:solidFill>
                  <a:srgbClr val="000000"/>
                </a:solidFill>
              </a:rPr>
              <a:t>procesos</a:t>
            </a:r>
            <a:r>
              <a:rPr lang="en-US" sz="2400" b="1" dirty="0">
                <a:solidFill>
                  <a:srgbClr val="000000"/>
                </a:solidFill>
              </a:rPr>
              <a:t> del </a:t>
            </a:r>
            <a:r>
              <a:rPr lang="en-US" sz="2400" b="1" dirty="0" err="1">
                <a:solidFill>
                  <a:srgbClr val="000000"/>
                </a:solidFill>
              </a:rPr>
              <a:t>Negocio</a:t>
            </a:r>
            <a:endParaRPr lang="en-US" sz="2400" b="1" dirty="0">
              <a:solidFill>
                <a:srgbClr val="000000"/>
              </a:solidFill>
            </a:endParaRPr>
          </a:p>
          <a:p>
            <a:pPr marL="457200" indent="-455613">
              <a:lnSpc>
                <a:spcPct val="140000"/>
              </a:lnSpc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De Alta </a:t>
            </a:r>
            <a:r>
              <a:rPr lang="en-US" sz="2400" b="1" dirty="0" err="1">
                <a:solidFill>
                  <a:srgbClr val="000000"/>
                </a:solidFill>
              </a:rPr>
              <a:t>Complejidad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Técnológica</a:t>
            </a:r>
            <a:r>
              <a:rPr lang="en-US" sz="2400" b="1" dirty="0">
                <a:solidFill>
                  <a:srgbClr val="000000"/>
                </a:solidFill>
              </a:rPr>
              <a:t> y </a:t>
            </a:r>
            <a:r>
              <a:rPr lang="en-US" sz="2400" b="1" dirty="0" err="1">
                <a:solidFill>
                  <a:srgbClr val="000000"/>
                </a:solidFill>
              </a:rPr>
              <a:t>múltiples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integraciones</a:t>
            </a:r>
            <a:endParaRPr lang="en-US" sz="2400" b="1" dirty="0">
              <a:solidFill>
                <a:srgbClr val="000000"/>
              </a:solidFill>
            </a:endParaRPr>
          </a:p>
          <a:p>
            <a:pPr marL="457200" indent="-455613">
              <a:lnSpc>
                <a:spcPct val="140000"/>
              </a:lnSpc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Con un </a:t>
            </a:r>
            <a:r>
              <a:rPr lang="en-US" sz="2400" b="1" dirty="0" err="1">
                <a:solidFill>
                  <a:srgbClr val="000000"/>
                </a:solidFill>
              </a:rPr>
              <a:t>tráfico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relativamente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bajo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hacia</a:t>
            </a:r>
            <a:r>
              <a:rPr lang="en-US" sz="2400" b="1" dirty="0">
                <a:solidFill>
                  <a:srgbClr val="000000"/>
                </a:solidFill>
              </a:rPr>
              <a:t> el </a:t>
            </a:r>
            <a:r>
              <a:rPr lang="en-US" sz="2400" b="1" dirty="0" err="1" smtClean="0">
                <a:solidFill>
                  <a:srgbClr val="000000"/>
                </a:solidFill>
              </a:rPr>
              <a:t>sitio</a:t>
            </a:r>
            <a:endParaRPr lang="en-US" sz="2400" b="1" dirty="0">
              <a:solidFill>
                <a:srgbClr val="FF0000"/>
              </a:solidFill>
            </a:endParaRPr>
          </a:p>
          <a:p>
            <a:pPr marL="457200" indent="-455613">
              <a:lnSpc>
                <a:spcPct val="140000"/>
              </a:lnSpc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Indice</a:t>
            </a:r>
            <a:r>
              <a:rPr lang="en-US" sz="2400" b="1" dirty="0">
                <a:solidFill>
                  <a:srgbClr val="000000"/>
                </a:solidFill>
              </a:rPr>
              <a:t> de </a:t>
            </a:r>
            <a:r>
              <a:rPr lang="en-US" sz="2400" b="1" dirty="0" err="1">
                <a:solidFill>
                  <a:srgbClr val="000000"/>
                </a:solidFill>
              </a:rPr>
              <a:t>rebote</a:t>
            </a:r>
            <a:r>
              <a:rPr lang="en-US" sz="2400" b="1" dirty="0">
                <a:solidFill>
                  <a:srgbClr val="000000"/>
                </a:solidFill>
              </a:rPr>
              <a:t> de </a:t>
            </a:r>
            <a:r>
              <a:rPr lang="en-US" sz="2400" b="1" dirty="0" err="1">
                <a:solidFill>
                  <a:srgbClr val="000000"/>
                </a:solidFill>
              </a:rPr>
              <a:t>más</a:t>
            </a:r>
            <a:r>
              <a:rPr lang="en-US" sz="2400" b="1" dirty="0">
                <a:solidFill>
                  <a:srgbClr val="000000"/>
                </a:solidFill>
              </a:rPr>
              <a:t> del 50% (Google Analytics)</a:t>
            </a:r>
          </a:p>
          <a:p>
            <a:pPr marL="457200" indent="-455613">
              <a:lnSpc>
                <a:spcPct val="54000"/>
              </a:lnSpc>
              <a:spcBef>
                <a:spcPts val="600"/>
              </a:spcBef>
              <a:buClrTx/>
              <a:buSzTx/>
              <a:buFontTx/>
              <a:buNone/>
              <a:tabLst>
                <a:tab pos="914400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  <a:tab pos="97123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4643438" y="5214524"/>
            <a:ext cx="4813301" cy="1645037"/>
            <a:chOff x="3024" y="3122"/>
            <a:chExt cx="3032" cy="1053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3168"/>
              <a:ext cx="3032" cy="1007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</p:pic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3339" y="3122"/>
              <a:ext cx="1623" cy="615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60120" rIns="90000" bIns="45000"/>
            <a:lstStyle/>
            <a:p>
              <a:pPr algn="ctr">
                <a:lnSpc>
                  <a:spcPct val="95000"/>
                </a:lnSpc>
                <a:tabLst>
                  <a:tab pos="723900" algn="l"/>
                  <a:tab pos="1447800" algn="l"/>
                  <a:tab pos="2171700" algn="l"/>
                </a:tabLst>
              </a:pPr>
              <a:endParaRPr lang="en-US" sz="2400" dirty="0">
                <a:solidFill>
                  <a:srgbClr val="000000"/>
                </a:solidFill>
                <a:latin typeface="Times New Roman" pitchFamily="16" charset="0"/>
                <a:cs typeface="Arial Unicode MS" charset="0"/>
              </a:endParaRPr>
            </a:p>
            <a:p>
              <a:pPr algn="ctr">
                <a:lnSpc>
                  <a:spcPct val="101000"/>
                </a:lnSpc>
                <a:tabLst>
                  <a:tab pos="723900" algn="l"/>
                  <a:tab pos="1447800" algn="l"/>
                  <a:tab pos="2171700" algn="l"/>
                </a:tabLst>
              </a:pP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No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basta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que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el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sitio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sea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Transaccional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, se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necesita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también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un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sitio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Comercial</a:t>
              </a:r>
              <a:endParaRPr lang="en-US" sz="1500" b="1" i="1" dirty="0">
                <a:solidFill>
                  <a:srgbClr val="FFFFFF"/>
                </a:solidFill>
                <a:latin typeface="Verdana" pitchFamily="32" charset="0"/>
                <a:cs typeface="Arial Unicode MS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3071813" y="285750"/>
            <a:ext cx="5864225" cy="609600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Objetivos del Estudio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71500" y="1285875"/>
            <a:ext cx="7756525" cy="487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2640" rIns="90000" bIns="45000"/>
          <a:lstStyle/>
          <a:p>
            <a:pPr marL="684213" indent="-681038">
              <a:spcBef>
                <a:spcPts val="600"/>
              </a:spcBef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0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Font typeface="Times New Roman" pitchFamily="16" charset="0"/>
              <a:buChar char="•"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Identificar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las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debilidades</a:t>
            </a:r>
            <a:r>
              <a:rPr lang="en-US" sz="2400" b="1" dirty="0">
                <a:solidFill>
                  <a:srgbClr val="000000"/>
                </a:solidFill>
              </a:rPr>
              <a:t> y </a:t>
            </a:r>
            <a:r>
              <a:rPr lang="en-US" sz="2400" b="1" dirty="0" err="1">
                <a:solidFill>
                  <a:srgbClr val="000000"/>
                </a:solidFill>
              </a:rPr>
              <a:t>fortalezas</a:t>
            </a:r>
            <a:r>
              <a:rPr lang="en-US" sz="2400" b="1" dirty="0">
                <a:solidFill>
                  <a:srgbClr val="000000"/>
                </a:solidFill>
              </a:rPr>
              <a:t> del </a:t>
            </a:r>
            <a:r>
              <a:rPr lang="en-US" sz="2400" b="1" dirty="0" err="1">
                <a:solidFill>
                  <a:srgbClr val="000000"/>
                </a:solidFill>
              </a:rPr>
              <a:t>sitio</a:t>
            </a:r>
            <a:r>
              <a:rPr lang="en-US" sz="2400" b="1" dirty="0">
                <a:solidFill>
                  <a:srgbClr val="000000"/>
                </a:solidFill>
              </a:rPr>
              <a:t> WEB </a:t>
            </a:r>
            <a:r>
              <a:rPr lang="en-US" sz="2400" b="1" dirty="0" err="1">
                <a:solidFill>
                  <a:srgbClr val="000000"/>
                </a:solidFill>
              </a:rPr>
              <a:t>desde</a:t>
            </a:r>
            <a:r>
              <a:rPr lang="en-US" sz="2400" b="1" dirty="0">
                <a:solidFill>
                  <a:srgbClr val="000000"/>
                </a:solidFill>
              </a:rPr>
              <a:t> el </a:t>
            </a:r>
            <a:r>
              <a:rPr lang="en-US" sz="2400" b="1" dirty="0" err="1">
                <a:solidFill>
                  <a:srgbClr val="000000"/>
                </a:solidFill>
              </a:rPr>
              <a:t>punto</a:t>
            </a:r>
            <a:r>
              <a:rPr lang="en-US" sz="2400" b="1" dirty="0">
                <a:solidFill>
                  <a:srgbClr val="000000"/>
                </a:solidFill>
              </a:rPr>
              <a:t> de vista </a:t>
            </a:r>
            <a:r>
              <a:rPr lang="en-US" sz="2400" b="1" dirty="0" err="1">
                <a:solidFill>
                  <a:srgbClr val="000000"/>
                </a:solidFill>
              </a:rPr>
              <a:t>comercial</a:t>
            </a:r>
            <a:endParaRPr lang="en-US" sz="24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ClrTx/>
              <a:buSzTx/>
              <a:buFontTx/>
              <a:buNone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4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Font typeface="Times New Roman" pitchFamily="16" charset="0"/>
              <a:buChar char="•"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Medir</a:t>
            </a:r>
            <a:r>
              <a:rPr lang="en-US" sz="2400" b="1" dirty="0">
                <a:solidFill>
                  <a:srgbClr val="000000"/>
                </a:solidFill>
              </a:rPr>
              <a:t> los </a:t>
            </a:r>
            <a:r>
              <a:rPr lang="en-US" sz="2400" b="1" dirty="0" err="1">
                <a:solidFill>
                  <a:srgbClr val="000000"/>
                </a:solidFill>
              </a:rPr>
              <a:t>tiempos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requeridos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para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llevar</a:t>
            </a:r>
            <a:r>
              <a:rPr lang="en-US" sz="2400" b="1" dirty="0">
                <a:solidFill>
                  <a:srgbClr val="000000"/>
                </a:solidFill>
              </a:rPr>
              <a:t> a </a:t>
            </a:r>
            <a:r>
              <a:rPr lang="en-US" sz="2400" b="1" dirty="0" err="1">
                <a:solidFill>
                  <a:srgbClr val="000000"/>
                </a:solidFill>
              </a:rPr>
              <a:t>cabo</a:t>
            </a:r>
            <a:r>
              <a:rPr lang="en-US" sz="2400" b="1" dirty="0">
                <a:solidFill>
                  <a:srgbClr val="000000"/>
                </a:solidFill>
              </a:rPr>
              <a:t> los </a:t>
            </a:r>
            <a:r>
              <a:rPr lang="en-US" sz="2400" b="1" dirty="0" err="1">
                <a:solidFill>
                  <a:srgbClr val="000000"/>
                </a:solidFill>
              </a:rPr>
              <a:t>principales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procesos</a:t>
            </a:r>
            <a:r>
              <a:rPr lang="en-US" sz="2400" b="1" dirty="0">
                <a:solidFill>
                  <a:srgbClr val="000000"/>
                </a:solidFill>
              </a:rPr>
              <a:t> del </a:t>
            </a:r>
            <a:r>
              <a:rPr lang="en-US" sz="2400" b="1" dirty="0" err="1">
                <a:solidFill>
                  <a:srgbClr val="000000"/>
                </a:solidFill>
              </a:rPr>
              <a:t>sitio</a:t>
            </a:r>
            <a:endParaRPr lang="en-US" sz="24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ClrTx/>
              <a:buSzTx/>
              <a:buFontTx/>
              <a:buNone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4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Font typeface="Times New Roman" pitchFamily="16" charset="0"/>
              <a:buChar char="•"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b="1" dirty="0" err="1">
                <a:solidFill>
                  <a:srgbClr val="000000"/>
                </a:solidFill>
              </a:rPr>
              <a:t>Evaluar</a:t>
            </a:r>
            <a:r>
              <a:rPr lang="en-US" sz="2400" b="1" dirty="0">
                <a:solidFill>
                  <a:srgbClr val="000000"/>
                </a:solidFill>
              </a:rPr>
              <a:t> el </a:t>
            </a:r>
            <a:r>
              <a:rPr lang="en-US" sz="2400" b="1" dirty="0" err="1">
                <a:solidFill>
                  <a:srgbClr val="000000"/>
                </a:solidFill>
              </a:rPr>
              <a:t>potencial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del </a:t>
            </a:r>
            <a:r>
              <a:rPr lang="en-US" sz="2400" b="1" dirty="0" err="1">
                <a:solidFill>
                  <a:srgbClr val="000000"/>
                </a:solidFill>
              </a:rPr>
              <a:t>sitio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para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apoyar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una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estrategia</a:t>
            </a:r>
            <a:r>
              <a:rPr lang="en-US" sz="2400" b="1" dirty="0">
                <a:solidFill>
                  <a:srgbClr val="000000"/>
                </a:solidFill>
              </a:rPr>
              <a:t> de </a:t>
            </a:r>
            <a:r>
              <a:rPr lang="en-US" sz="2400" b="1" dirty="0" err="1">
                <a:solidFill>
                  <a:srgbClr val="000000"/>
                </a:solidFill>
              </a:rPr>
              <a:t>posicionamiento</a:t>
            </a:r>
            <a:r>
              <a:rPr lang="en-US" sz="2400" b="1" dirty="0">
                <a:solidFill>
                  <a:srgbClr val="000000"/>
                </a:solidFill>
              </a:rPr>
              <a:t> en </a:t>
            </a:r>
            <a:r>
              <a:rPr lang="en-US" sz="2400" b="1" dirty="0" smtClean="0">
                <a:solidFill>
                  <a:srgbClr val="000000"/>
                </a:solidFill>
              </a:rPr>
              <a:t>internet</a:t>
            </a:r>
            <a:endParaRPr lang="en-US" sz="2400" b="1" dirty="0">
              <a:solidFill>
                <a:srgbClr val="000000"/>
              </a:solidFill>
            </a:endParaRPr>
          </a:p>
          <a:p>
            <a:pPr marL="684213" indent="-681038">
              <a:spcBef>
                <a:spcPts val="600"/>
              </a:spcBef>
              <a:buClrTx/>
              <a:buSzTx/>
              <a:buFontTx/>
              <a:buNone/>
              <a:tabLst>
                <a:tab pos="684213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400" b="1" dirty="0">
              <a:solidFill>
                <a:srgbClr val="000000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271963" y="5029200"/>
            <a:ext cx="5099050" cy="1784350"/>
            <a:chOff x="2691" y="3168"/>
            <a:chExt cx="3212" cy="1124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91" y="3168"/>
              <a:ext cx="3213" cy="1125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</p:pic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3096" y="3303"/>
              <a:ext cx="1720" cy="687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algn="ctr">
                <a:lnSpc>
                  <a:spcPct val="101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500" b="1" i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Evaluar  el sitio bajo criterios comerciales  y desde una perspectiva imparcial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3000375" y="285750"/>
            <a:ext cx="5864225" cy="609600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Metodología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49300" y="1397000"/>
            <a:ext cx="7756525" cy="478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60920" rIns="90000" bIns="45000"/>
          <a:lstStyle/>
          <a:p>
            <a:pPr marL="457200" indent="-455613">
              <a:lnSpc>
                <a:spcPct val="54000"/>
              </a:lnSpc>
              <a:spcBef>
                <a:spcPts val="600"/>
              </a:spcBef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endParaRPr lang="en-US" sz="2000" b="1">
              <a:solidFill>
                <a:srgbClr val="000000"/>
              </a:solidFill>
            </a:endParaRPr>
          </a:p>
          <a:p>
            <a:pPr marL="457200" indent="-455613">
              <a:spcBef>
                <a:spcPts val="600"/>
              </a:spcBef>
              <a:buClr>
                <a:srgbClr val="000066"/>
              </a:buClr>
              <a:buFont typeface="Trebuchet MS" pitchFamily="32" charset="0"/>
              <a:buChar char="•"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r>
              <a:rPr lang="en-US" sz="2400" b="1">
                <a:solidFill>
                  <a:srgbClr val="000000"/>
                </a:solidFill>
              </a:rPr>
              <a:t>Se realizaron tres (3) sesiones de evaluación con distintas personas, novatas y expertas en el uso de Internet</a:t>
            </a:r>
          </a:p>
          <a:p>
            <a:pPr marL="1257300" lvl="2" indent="-455613">
              <a:spcBef>
                <a:spcPts val="600"/>
              </a:spcBef>
              <a:buClr>
                <a:srgbClr val="000066"/>
              </a:buClr>
              <a:buFont typeface="Wingdings" charset="0"/>
              <a:buChar char="ü"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r>
              <a:rPr lang="en-US" sz="2400" b="1">
                <a:solidFill>
                  <a:srgbClr val="000000"/>
                </a:solidFill>
              </a:rPr>
              <a:t>15 criterios de Usabilidad</a:t>
            </a:r>
          </a:p>
          <a:p>
            <a:pPr marL="1257300" lvl="2" indent="-455613">
              <a:spcBef>
                <a:spcPts val="600"/>
              </a:spcBef>
              <a:buClr>
                <a:srgbClr val="000066"/>
              </a:buClr>
              <a:buFont typeface="Wingdings" charset="0"/>
              <a:buChar char="ü"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r>
              <a:rPr lang="en-US" sz="2400" b="1">
                <a:solidFill>
                  <a:srgbClr val="000000"/>
                </a:solidFill>
              </a:rPr>
              <a:t>13  Funcionalidades</a:t>
            </a:r>
          </a:p>
          <a:p>
            <a:pPr marL="1257300" lvl="2" indent="-455613">
              <a:spcBef>
                <a:spcPts val="600"/>
              </a:spcBef>
              <a:buClr>
                <a:srgbClr val="000066"/>
              </a:buClr>
              <a:buFont typeface="Wingdings" charset="0"/>
              <a:buNone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endParaRPr lang="en-US" sz="2400" b="1">
              <a:solidFill>
                <a:srgbClr val="000000"/>
              </a:solidFill>
            </a:endParaRPr>
          </a:p>
          <a:p>
            <a:pPr marL="457200" indent="-455613" algn="ctr">
              <a:spcBef>
                <a:spcPts val="600"/>
              </a:spcBef>
              <a:buClrTx/>
              <a:buSzTx/>
              <a:buFontTx/>
              <a:buNone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r>
              <a:rPr lang="en-US" sz="2400" b="1">
                <a:solidFill>
                  <a:srgbClr val="000000"/>
                </a:solidFill>
              </a:rPr>
              <a:t>Usabilidad: COMO el usuario utiliza el sitio</a:t>
            </a:r>
          </a:p>
          <a:p>
            <a:pPr marL="457200" indent="-455613" algn="ctr">
              <a:spcBef>
                <a:spcPts val="600"/>
              </a:spcBef>
              <a:buClrTx/>
              <a:buSzTx/>
              <a:buFontTx/>
              <a:buNone/>
              <a:tabLst>
                <a:tab pos="457200" algn="l"/>
                <a:tab pos="568325" algn="l"/>
                <a:tab pos="1025525" algn="l"/>
                <a:tab pos="1482725" algn="l"/>
                <a:tab pos="1939925" algn="l"/>
                <a:tab pos="2397125" algn="l"/>
                <a:tab pos="2854325" algn="l"/>
                <a:tab pos="3311525" algn="l"/>
                <a:tab pos="3768725" algn="l"/>
                <a:tab pos="4225925" algn="l"/>
                <a:tab pos="4683125" algn="l"/>
                <a:tab pos="5140325" algn="l"/>
                <a:tab pos="5597525" algn="l"/>
                <a:tab pos="6054725" algn="l"/>
                <a:tab pos="6511925" algn="l"/>
                <a:tab pos="6969125" algn="l"/>
                <a:tab pos="7426325" algn="l"/>
                <a:tab pos="7883525" algn="l"/>
                <a:tab pos="8340725" algn="l"/>
                <a:tab pos="8797925" algn="l"/>
                <a:tab pos="9255125" algn="l"/>
              </a:tabLst>
            </a:pPr>
            <a:r>
              <a:rPr lang="en-US" sz="2400" b="1">
                <a:solidFill>
                  <a:srgbClr val="000000"/>
                </a:solidFill>
              </a:rPr>
              <a:t>Funcionalidad: QUE ofrece el sitio al usuario</a:t>
            </a:r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4714876" y="5429252"/>
            <a:ext cx="4814888" cy="1428751"/>
            <a:chOff x="2970" y="3420"/>
            <a:chExt cx="3033" cy="900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0" y="3456"/>
              <a:ext cx="3033" cy="864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</p:pic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3375" y="3420"/>
              <a:ext cx="1624" cy="528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60120" rIns="90000" bIns="45000"/>
            <a:lstStyle/>
            <a:p>
              <a:pPr algn="ctr">
                <a:lnSpc>
                  <a:spcPct val="95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US" sz="2400" dirty="0">
                <a:solidFill>
                  <a:srgbClr val="000000"/>
                </a:solidFill>
                <a:latin typeface="Times New Roman" pitchFamily="16" charset="0"/>
                <a:cs typeface="Arial Unicode MS" charset="0"/>
              </a:endParaRPr>
            </a:p>
            <a:p>
              <a:pPr algn="ctr">
                <a:lnSpc>
                  <a:spcPct val="101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Resultado</a:t>
              </a:r>
              <a:r>
                <a:rPr lang="en-US" sz="1500" b="1" i="1" dirty="0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: 62 </a:t>
              </a:r>
              <a:r>
                <a:rPr lang="en-US" sz="1500" b="1" i="1" dirty="0" err="1">
                  <a:solidFill>
                    <a:srgbClr val="FFFFFF"/>
                  </a:solidFill>
                  <a:latin typeface="Verdana" pitchFamily="32" charset="0"/>
                  <a:cs typeface="Arial Unicode MS" charset="0"/>
                </a:rPr>
                <a:t>recomendaciones</a:t>
              </a:r>
              <a:endParaRPr lang="en-US" sz="1500" b="1" i="1" dirty="0">
                <a:solidFill>
                  <a:srgbClr val="FFFFFF"/>
                </a:solidFill>
                <a:latin typeface="Verdana" pitchFamily="32" charset="0"/>
                <a:cs typeface="Arial Unicode MS" charset="0"/>
              </a:endParaRPr>
            </a:p>
            <a:p>
              <a:pPr algn="ctr">
                <a:lnSpc>
                  <a:spcPct val="101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US" sz="1500" b="1" i="1" dirty="0">
                <a:solidFill>
                  <a:srgbClr val="FFFFFF"/>
                </a:solidFill>
                <a:latin typeface="Verdana" pitchFamily="32" charset="0"/>
                <a:cs typeface="Arial Unicode MS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3143250" y="214313"/>
            <a:ext cx="5862638" cy="696912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Resultados usabilidad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1387475"/>
            <a:ext cx="7508875" cy="41910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4572000"/>
            <a:ext cx="6858000" cy="13716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60876" rIns="90000" bIns="45000"/>
          <a:lstStyle/>
          <a:p>
            <a:pPr hangingPunct="1">
              <a:buSzPct val="45000"/>
              <a:buFont typeface="Symbo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dirty="0">
              <a:solidFill>
                <a:srgbClr val="000000"/>
              </a:solidFill>
              <a:cs typeface="Arial Unicode MS" charset="0"/>
            </a:endParaRPr>
          </a:p>
          <a:p>
            <a:pPr hangingPunct="1">
              <a:buSzPct val="45000"/>
              <a:buFont typeface="Symbol" charset="0"/>
              <a:buChar char="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cs typeface="Arial Unicode MS" charset="0"/>
              </a:rPr>
              <a:t>La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tendencia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cs typeface="Arial Unicode MS" charset="0"/>
              </a:rPr>
              <a:t>usabilidad</a:t>
            </a:r>
            <a:r>
              <a:rPr lang="en-US" sz="2200" dirty="0" smtClean="0">
                <a:solidFill>
                  <a:srgbClr val="000000"/>
                </a:solidFill>
                <a:cs typeface="Arial Unicode MS" charset="0"/>
              </a:rPr>
              <a:t> del </a:t>
            </a:r>
            <a:r>
              <a:rPr lang="en-US" sz="2200" dirty="0" err="1" smtClean="0">
                <a:solidFill>
                  <a:srgbClr val="000000"/>
                </a:solidFill>
                <a:cs typeface="Arial Unicode MS" charset="0"/>
              </a:rPr>
              <a:t>sitio</a:t>
            </a:r>
            <a:r>
              <a:rPr lang="en-US" sz="2200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cs typeface="Arial Unicode MS" charset="0"/>
              </a:rPr>
              <a:t>es</a:t>
            </a:r>
            <a:r>
              <a:rPr lang="en-US" sz="2200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3</a:t>
            </a:r>
          </a:p>
          <a:p>
            <a:pPr hangingPunct="1"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200" dirty="0">
              <a:solidFill>
                <a:srgbClr val="FF0000"/>
              </a:solidFill>
              <a:cs typeface="Arial Unicode MS" charset="0"/>
            </a:endParaRPr>
          </a:p>
          <a:p>
            <a:pPr hangingPunct="1">
              <a:buSzPct val="45000"/>
              <a:buFont typeface="Symbol" charset="0"/>
              <a:buChar char="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200" dirty="0">
                <a:solidFill>
                  <a:srgbClr val="FF0000"/>
                </a:solidFill>
                <a:cs typeface="Arial Unicode MS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cs typeface="Arial Unicode MS" charset="0"/>
              </a:rPr>
              <a:t>10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criterios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 de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usabilidad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que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deben</a:t>
            </a:r>
            <a:r>
              <a:rPr lang="en-US" sz="2200" dirty="0">
                <a:solidFill>
                  <a:srgbClr val="000000"/>
                </a:solidFill>
                <a:cs typeface="Arial Unicode MS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cs typeface="Arial Unicode MS" charset="0"/>
              </a:rPr>
              <a:t>mejorarse</a:t>
            </a:r>
            <a:endParaRPr lang="en-US" sz="2200" dirty="0">
              <a:solidFill>
                <a:srgbClr val="000000"/>
              </a:solidFill>
              <a:cs typeface="Arial Unicode MS" charset="0"/>
            </a:endParaRP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228600" y="1143000"/>
          <a:ext cx="7543800" cy="3429000"/>
        </p:xfrm>
        <a:graphic>
          <a:graphicData uri="http://schemas.openxmlformats.org/presentationml/2006/ole">
            <p:oleObj spid="_x0000_s8196" r:id="rId4" imgW="7094160" imgH="3228480" progId="">
              <p:embed/>
            </p:oleObj>
          </a:graphicData>
        </a:graphic>
      </p:graphicFrame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1828800"/>
            <a:ext cx="1143000" cy="1600200"/>
          </a:xfrm>
          <a:prstGeom prst="rect">
            <a:avLst/>
          </a:prstGeom>
          <a:noFill/>
          <a:ln w="36720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3143250" y="214313"/>
            <a:ext cx="5862638" cy="696912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Resultados Funcionalidad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28600" y="1387475"/>
            <a:ext cx="7508875" cy="41910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grpSp>
        <p:nvGrpSpPr>
          <p:cNvPr id="9" name="8 Grupo"/>
          <p:cNvGrpSpPr/>
          <p:nvPr/>
        </p:nvGrpSpPr>
        <p:grpSpPr>
          <a:xfrm>
            <a:off x="357158" y="4500570"/>
            <a:ext cx="8186737" cy="1571625"/>
            <a:chOff x="357158" y="4500570"/>
            <a:chExt cx="8186737" cy="1571625"/>
          </a:xfrm>
        </p:grpSpPr>
        <p:sp>
          <p:nvSpPr>
            <p:cNvPr id="8" name="7 Rectángulo"/>
            <p:cNvSpPr/>
            <p:nvPr/>
          </p:nvSpPr>
          <p:spPr bwMode="auto">
            <a:xfrm>
              <a:off x="5214942" y="4500570"/>
              <a:ext cx="1500198" cy="35719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s-VE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  <a:ea typeface="MS Gothic" charset="-128"/>
              </a:endParaRPr>
            </a:p>
          </p:txBody>
        </p:sp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357158" y="4500570"/>
              <a:ext cx="8186737" cy="1571625"/>
            </a:xfrm>
            <a:prstGeom prst="rect">
              <a:avLst/>
            </a:prstGeom>
            <a:noFill/>
            <a:ln w="9360">
              <a:noFill/>
              <a:round/>
              <a:headEnd/>
              <a:tailEnd/>
            </a:ln>
            <a:effectLst/>
          </p:spPr>
          <p:txBody>
            <a:bodyPr lIns="90000" tIns="60876" rIns="90000" bIns="45000"/>
            <a:lstStyle/>
            <a:p>
              <a:pPr algn="just" hangingPunct="1">
                <a:buSzPct val="45000"/>
                <a:buFont typeface="Symbol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Los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casos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resaltados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en color  AMARILLO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representan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procesos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e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n los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que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se le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insistió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al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usuario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que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continuara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hasta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concretar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,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requiriendo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entre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una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a dos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horas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para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lograr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 el </a:t>
              </a:r>
              <a:r>
                <a:rPr lang="en-US" sz="2200" dirty="0" err="1" smtClean="0">
                  <a:solidFill>
                    <a:srgbClr val="000000"/>
                  </a:solidFill>
                  <a:cs typeface="Arial Unicode MS" charset="0"/>
                </a:rPr>
                <a:t>objetivo</a:t>
              </a:r>
              <a:r>
                <a:rPr lang="en-US" sz="2200" dirty="0" smtClean="0">
                  <a:solidFill>
                    <a:srgbClr val="000000"/>
                  </a:solidFill>
                  <a:cs typeface="Arial Unicode MS" charset="0"/>
                </a:rPr>
                <a:t>.</a:t>
              </a:r>
              <a:endParaRPr lang="en-US" sz="2200" dirty="0">
                <a:solidFill>
                  <a:srgbClr val="000000"/>
                </a:solidFill>
                <a:cs typeface="Arial Unicode MS" charset="0"/>
              </a:endParaRPr>
            </a:p>
          </p:txBody>
        </p:sp>
      </p:grp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785926"/>
            <a:ext cx="3149989" cy="2279853"/>
          </a:xfrm>
          <a:prstGeom prst="rect">
            <a:avLst/>
          </a:prstGeom>
          <a:noFill/>
          <a:ln w="36720">
            <a:noFill/>
            <a:round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36"/>
            <a:ext cx="5752160" cy="2614618"/>
          </a:xfrm>
          <a:prstGeom prst="rect">
            <a:avLst/>
          </a:prstGeom>
          <a:noFill/>
          <a:ln w="36720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285720" y="1071546"/>
            <a:ext cx="8429684" cy="557216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s-VE" dirty="0" smtClean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Debido a que la usabilidad  del sitio no es óptima el usuario desiste rápidamente y abandona, minimizando las posibilidades de que éste llegue a un nivel </a:t>
            </a:r>
            <a:r>
              <a:rPr lang="es-VE" sz="1800" b="0" dirty="0" smtClean="0">
                <a:solidFill>
                  <a:schemeClr val="tx1"/>
                </a:solidFill>
              </a:rPr>
              <a:t>transaccional</a:t>
            </a:r>
            <a:endParaRPr lang="es-VE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Los mayores problemas de usabilidad y funcionalidad se encuentran en los procesos de AFILIACION y REGISTRO, en la sección de EXCURSIONES y en los casos en los que se deben modificar u agregar servicios a los paquetes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Algunas funcionalidades básicas no se encuentran disponibles u arrojan errores: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s-VE" b="0" dirty="0" smtClean="0">
                <a:solidFill>
                  <a:schemeClr val="tx1"/>
                </a:solidFill>
              </a:rPr>
              <a:t> </a:t>
            </a:r>
            <a:r>
              <a:rPr lang="es-VE" sz="1600" b="0" dirty="0" smtClean="0">
                <a:solidFill>
                  <a:schemeClr val="tx1"/>
                </a:solidFill>
              </a:rPr>
              <a:t>recuperación de claves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s-VE" sz="1600" b="0" dirty="0" smtClean="0">
                <a:solidFill>
                  <a:schemeClr val="tx1"/>
                </a:solidFill>
              </a:rPr>
              <a:t> incorporación de nuevos afiliados al sitio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s-VE" sz="1600" b="0" dirty="0" smtClean="0">
                <a:solidFill>
                  <a:schemeClr val="tx1"/>
                </a:solidFill>
              </a:rPr>
              <a:t> modificación de datos de afiliados secundarios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s-VE" sz="1600" b="0" dirty="0" smtClean="0">
                <a:solidFill>
                  <a:schemeClr val="tx1"/>
                </a:solidFill>
              </a:rPr>
              <a:t> configuración de vacaciones á múltiples destinos (fuera de paquetes)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s-VE" sz="1600" b="0" dirty="0" smtClean="0">
                <a:solidFill>
                  <a:schemeClr val="tx1"/>
                </a:solidFill>
              </a:rPr>
              <a:t> renovación de afiliaciones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s-VE" sz="1400" b="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Se registraron inconsistencias en el cobro de impuestos y “</a:t>
            </a:r>
            <a:r>
              <a:rPr lang="es-VE" sz="1800" b="0" dirty="0" err="1" smtClean="0">
                <a:solidFill>
                  <a:schemeClr val="tx1"/>
                </a:solidFill>
              </a:rPr>
              <a:t>service</a:t>
            </a:r>
            <a:r>
              <a:rPr lang="es-VE" sz="1800" b="0" dirty="0" smtClean="0">
                <a:solidFill>
                  <a:schemeClr val="tx1"/>
                </a:solidFill>
              </a:rPr>
              <a:t> </a:t>
            </a:r>
            <a:r>
              <a:rPr lang="es-VE" sz="1800" b="0" dirty="0" err="1" smtClean="0">
                <a:solidFill>
                  <a:schemeClr val="tx1"/>
                </a:solidFill>
              </a:rPr>
              <a:t>fee</a:t>
            </a:r>
            <a:r>
              <a:rPr lang="es-VE" sz="1800" b="0" dirty="0" smtClean="0">
                <a:solidFill>
                  <a:schemeClr val="tx1"/>
                </a:solidFill>
              </a:rPr>
              <a:t>”,  lo cual evidencia la necesidad de realizar más pruebas para detectar la causa de las irregularidades detectadas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s-VE" sz="1800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s-VE" sz="1800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s-VE" sz="1800" b="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VE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86314" y="357166"/>
            <a:ext cx="4081567" cy="4644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err="1" smtClean="0">
                <a:solidFill>
                  <a:srgbClr val="333333"/>
                </a:solidFill>
              </a:rPr>
              <a:t>Conclusiones</a:t>
            </a:r>
            <a:r>
              <a:rPr lang="en-US" sz="2600" b="1" dirty="0" smtClean="0">
                <a:solidFill>
                  <a:srgbClr val="333333"/>
                </a:solidFill>
              </a:rPr>
              <a:t> </a:t>
            </a:r>
            <a:r>
              <a:rPr lang="en-US" sz="2600" b="1" dirty="0" err="1" smtClean="0">
                <a:solidFill>
                  <a:srgbClr val="333333"/>
                </a:solidFill>
              </a:rPr>
              <a:t>Generales</a:t>
            </a:r>
            <a:endParaRPr lang="es-VE" sz="2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3071813" y="0"/>
            <a:ext cx="5856287" cy="884238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sz="2600" b="1" dirty="0" err="1">
                <a:solidFill>
                  <a:srgbClr val="333333"/>
                </a:solidFill>
                <a:latin typeface="Arial" charset="0"/>
              </a:rPr>
              <a:t>Conclusiones</a:t>
            </a:r>
            <a:r>
              <a:rPr lang="en-US" sz="2600" b="1" dirty="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n-US" sz="2600" b="1" dirty="0" err="1">
                <a:solidFill>
                  <a:srgbClr val="333333"/>
                </a:solidFill>
                <a:latin typeface="Arial" charset="0"/>
              </a:rPr>
              <a:t>Generales</a:t>
            </a:r>
            <a:endParaRPr lang="en-US" sz="2600" b="1" dirty="0">
              <a:solidFill>
                <a:srgbClr val="333333"/>
              </a:solidFill>
              <a:latin typeface="Arial" charset="0"/>
            </a:endParaRPr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714348" y="1428736"/>
            <a:ext cx="7748588" cy="486568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Cuando el usuario  llega al nivel transaccional  los mensajes que arroja el sitio truncan los procesos,  ya que no ayudan al usuario a afinar sus búsquedas ni le ofrecen alternativas u opciones similares.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s-VE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El contenido del sitio no presenta una redacción adecuada para lograr enlaces con buscadores, con miras a soportar una estrategia de posicionamiento en Internet.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s-VE" sz="1800" b="0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El  diseño del sitio es estético pero no vende, los espacios protagónicos no cumplen objetivos comerciales y la jerarquía visual debería obedecer a la perspectiva del usuario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s-VE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La oferta de valor (club, productos y servicios) no se exhibe lo suficiente ni en el home ni en el resto de la página, en consecuencia el sitio no engancha ni apela a necesidades del usuario indeciso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es-VE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s-VE" sz="1800" b="0" dirty="0" smtClean="0">
                <a:solidFill>
                  <a:schemeClr val="tx1"/>
                </a:solidFill>
              </a:rPr>
              <a:t>El sitio actualmente no cumple con  los estándares de seguridad del comercio electrónico.</a:t>
            </a:r>
            <a:endParaRPr lang="es-VE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s-VE" sz="1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 bwMode="auto">
          <a:xfrm>
            <a:off x="6715140" y="2357430"/>
            <a:ext cx="2071702" cy="16430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VE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3000375" y="214313"/>
            <a:ext cx="5864225" cy="609600"/>
          </a:xfrm>
          <a:ln/>
        </p:spPr>
        <p:txBody>
          <a:bodyPr tIns="195696"/>
          <a:lstStyle/>
          <a:p>
            <a:pPr algn="r">
              <a:lnSpc>
                <a:spcPct val="5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>
                <a:solidFill>
                  <a:srgbClr val="333333"/>
                </a:solidFill>
                <a:latin typeface="Arial" charset="0"/>
              </a:rPr>
              <a:t>Criterios de Usabilidad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-714412" y="1214422"/>
            <a:ext cx="9144000" cy="617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0876" rIns="90000" bIns="45000"/>
          <a:lstStyle/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El </a:t>
            </a:r>
            <a:r>
              <a:rPr lang="en-US" dirty="0" err="1">
                <a:solidFill>
                  <a:srgbClr val="DC2300"/>
                </a:solidFill>
              </a:rPr>
              <a:t>ingreso</a:t>
            </a:r>
            <a:r>
              <a:rPr lang="en-US" dirty="0">
                <a:solidFill>
                  <a:srgbClr val="DC2300"/>
                </a:solidFill>
              </a:rPr>
              <a:t> al </a:t>
            </a:r>
            <a:r>
              <a:rPr lang="en-US" dirty="0" err="1">
                <a:solidFill>
                  <a:srgbClr val="DC2300"/>
                </a:solidFill>
              </a:rPr>
              <a:t>sitio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es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fácil</a:t>
            </a:r>
            <a:r>
              <a:rPr lang="en-US" dirty="0">
                <a:solidFill>
                  <a:srgbClr val="DC2300"/>
                </a:solidFill>
              </a:rPr>
              <a:t> y </a:t>
            </a:r>
            <a:r>
              <a:rPr lang="en-US" dirty="0" err="1">
                <a:solidFill>
                  <a:srgbClr val="DC2300"/>
                </a:solidFill>
              </a:rPr>
              <a:t>sencillo</a:t>
            </a:r>
            <a:r>
              <a:rPr lang="en-US" dirty="0">
                <a:solidFill>
                  <a:srgbClr val="DC2300"/>
                </a:solidFill>
              </a:rPr>
              <a:t> </a:t>
            </a: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La </a:t>
            </a:r>
            <a:r>
              <a:rPr lang="en-US" dirty="0" err="1">
                <a:solidFill>
                  <a:srgbClr val="DC2300"/>
                </a:solidFill>
              </a:rPr>
              <a:t>página</a:t>
            </a:r>
            <a:r>
              <a:rPr lang="en-US" dirty="0">
                <a:solidFill>
                  <a:srgbClr val="DC2300"/>
                </a:solidFill>
              </a:rPr>
              <a:t> principal </a:t>
            </a:r>
            <a:r>
              <a:rPr lang="en-US" dirty="0" err="1">
                <a:solidFill>
                  <a:srgbClr val="DC2300"/>
                </a:solidFill>
              </a:rPr>
              <a:t>es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útil</a:t>
            </a:r>
            <a:r>
              <a:rPr lang="en-US" dirty="0">
                <a:solidFill>
                  <a:srgbClr val="DC2300"/>
                </a:solidFill>
              </a:rPr>
              <a:t> y </a:t>
            </a:r>
            <a:r>
              <a:rPr lang="en-US" dirty="0" err="1">
                <a:solidFill>
                  <a:srgbClr val="DC2300"/>
                </a:solidFill>
              </a:rPr>
              <a:t>entendible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000000"/>
                </a:solidFill>
              </a:rPr>
              <a:t>Los </a:t>
            </a:r>
            <a:r>
              <a:rPr lang="en-US" dirty="0" err="1">
                <a:solidFill>
                  <a:srgbClr val="000000"/>
                </a:solidFill>
              </a:rPr>
              <a:t>lugares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más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importantes</a:t>
            </a:r>
            <a:r>
              <a:rPr lang="en-US" dirty="0">
                <a:solidFill>
                  <a:srgbClr val="000000"/>
                </a:solidFill>
              </a:rPr>
              <a:t> son </a:t>
            </a:r>
            <a:r>
              <a:rPr lang="en-US" dirty="0" err="1">
                <a:solidFill>
                  <a:srgbClr val="000000"/>
                </a:solidFill>
              </a:rPr>
              <a:t>accesibles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desde</a:t>
            </a:r>
            <a:r>
              <a:rPr lang="en-US" dirty="0">
                <a:solidFill>
                  <a:srgbClr val="000000"/>
                </a:solidFill>
              </a:rPr>
              <a:t> la </a:t>
            </a:r>
            <a:r>
              <a:rPr lang="en-US" dirty="0" err="1">
                <a:solidFill>
                  <a:srgbClr val="000000"/>
                </a:solidFill>
              </a:rPr>
              <a:t>página</a:t>
            </a:r>
            <a:r>
              <a:rPr lang="en-US" dirty="0">
                <a:solidFill>
                  <a:srgbClr val="000000"/>
                </a:solidFill>
              </a:rPr>
              <a:t> principal</a:t>
            </a: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El </a:t>
            </a:r>
            <a:r>
              <a:rPr lang="en-US" dirty="0" err="1">
                <a:solidFill>
                  <a:srgbClr val="DC2300"/>
                </a:solidFill>
              </a:rPr>
              <a:t>usuario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sabe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claramente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donde</a:t>
            </a:r>
            <a:r>
              <a:rPr lang="en-US" dirty="0">
                <a:solidFill>
                  <a:srgbClr val="DC2300"/>
                </a:solidFill>
              </a:rPr>
              <a:t> se </a:t>
            </a:r>
            <a:r>
              <a:rPr lang="en-US" dirty="0" err="1">
                <a:solidFill>
                  <a:srgbClr val="DC2300"/>
                </a:solidFill>
              </a:rPr>
              <a:t>está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Se </a:t>
            </a:r>
            <a:r>
              <a:rPr lang="en-US" dirty="0" err="1">
                <a:solidFill>
                  <a:srgbClr val="DC2300"/>
                </a:solidFill>
              </a:rPr>
              <a:t>puede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llegar</a:t>
            </a:r>
            <a:r>
              <a:rPr lang="en-US" dirty="0">
                <a:solidFill>
                  <a:srgbClr val="DC2300"/>
                </a:solidFill>
              </a:rPr>
              <a:t> a la </a:t>
            </a:r>
            <a:r>
              <a:rPr lang="en-US" dirty="0" err="1">
                <a:solidFill>
                  <a:srgbClr val="DC2300"/>
                </a:solidFill>
              </a:rPr>
              <a:t>página</a:t>
            </a:r>
            <a:r>
              <a:rPr lang="en-US" dirty="0">
                <a:solidFill>
                  <a:srgbClr val="DC2300"/>
                </a:solidFill>
              </a:rPr>
              <a:t> principal </a:t>
            </a:r>
            <a:r>
              <a:rPr lang="en-US" dirty="0" err="1">
                <a:solidFill>
                  <a:srgbClr val="DC2300"/>
                </a:solidFill>
              </a:rPr>
              <a:t>fácilmente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El </a:t>
            </a:r>
            <a:r>
              <a:rPr lang="en-US" dirty="0" err="1">
                <a:solidFill>
                  <a:srgbClr val="DC2300"/>
                </a:solidFill>
              </a:rPr>
              <a:t>sitio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está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organizado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desde</a:t>
            </a:r>
            <a:r>
              <a:rPr lang="en-US" dirty="0">
                <a:solidFill>
                  <a:srgbClr val="DC2300"/>
                </a:solidFill>
              </a:rPr>
              <a:t> la </a:t>
            </a:r>
            <a:r>
              <a:rPr lang="en-US" dirty="0" err="1">
                <a:solidFill>
                  <a:srgbClr val="DC2300"/>
                </a:solidFill>
              </a:rPr>
              <a:t>perspectiva</a:t>
            </a:r>
            <a:r>
              <a:rPr lang="en-US" dirty="0">
                <a:solidFill>
                  <a:srgbClr val="DC2300"/>
                </a:solidFill>
              </a:rPr>
              <a:t> del </a:t>
            </a:r>
            <a:r>
              <a:rPr lang="en-US" dirty="0" err="1">
                <a:solidFill>
                  <a:srgbClr val="DC2300"/>
                </a:solidFill>
              </a:rPr>
              <a:t>usuario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Se </a:t>
            </a:r>
            <a:r>
              <a:rPr lang="en-US" dirty="0" err="1">
                <a:solidFill>
                  <a:srgbClr val="DC2300"/>
                </a:solidFill>
              </a:rPr>
              <a:t>puede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ir</a:t>
            </a:r>
            <a:r>
              <a:rPr lang="en-US" dirty="0">
                <a:solidFill>
                  <a:srgbClr val="DC2300"/>
                </a:solidFill>
              </a:rPr>
              <a:t> de un </a:t>
            </a:r>
            <a:r>
              <a:rPr lang="en-US" dirty="0" err="1">
                <a:solidFill>
                  <a:srgbClr val="DC2300"/>
                </a:solidFill>
              </a:rPr>
              <a:t>lugar</a:t>
            </a:r>
            <a:r>
              <a:rPr lang="en-US" dirty="0">
                <a:solidFill>
                  <a:srgbClr val="DC2300"/>
                </a:solidFill>
              </a:rPr>
              <a:t> a </a:t>
            </a:r>
            <a:r>
              <a:rPr lang="en-US" dirty="0" err="1">
                <a:solidFill>
                  <a:srgbClr val="DC2300"/>
                </a:solidFill>
              </a:rPr>
              <a:t>otro</a:t>
            </a:r>
            <a:r>
              <a:rPr lang="en-US" dirty="0">
                <a:solidFill>
                  <a:srgbClr val="DC2300"/>
                </a:solidFill>
              </a:rPr>
              <a:t> con </a:t>
            </a:r>
            <a:r>
              <a:rPr lang="en-US" dirty="0" err="1">
                <a:solidFill>
                  <a:srgbClr val="DC2300"/>
                </a:solidFill>
              </a:rPr>
              <a:t>pocos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clics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000000"/>
                </a:solidFill>
              </a:rPr>
              <a:t>El </a:t>
            </a:r>
            <a:r>
              <a:rPr lang="en-US" dirty="0" err="1">
                <a:solidFill>
                  <a:srgbClr val="000000"/>
                </a:solidFill>
              </a:rPr>
              <a:t>sitio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fácil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usar</a:t>
            </a:r>
            <a:endParaRPr lang="en-US" dirty="0">
              <a:solidFill>
                <a:srgbClr val="0000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Se </a:t>
            </a:r>
            <a:r>
              <a:rPr lang="en-US" dirty="0" err="1">
                <a:solidFill>
                  <a:srgbClr val="DC2300"/>
                </a:solidFill>
              </a:rPr>
              <a:t>puede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pedir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ayuda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fácilmente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Se </a:t>
            </a:r>
            <a:r>
              <a:rPr lang="en-US" dirty="0" err="1">
                <a:solidFill>
                  <a:srgbClr val="DC2300"/>
                </a:solidFill>
              </a:rPr>
              <a:t>confirman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las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acciones</a:t>
            </a:r>
            <a:r>
              <a:rPr lang="en-US" dirty="0">
                <a:solidFill>
                  <a:srgbClr val="DC2300"/>
                </a:solidFill>
              </a:rPr>
              <a:t>. El </a:t>
            </a:r>
            <a:r>
              <a:rPr lang="en-US" dirty="0" err="1">
                <a:solidFill>
                  <a:srgbClr val="DC2300"/>
                </a:solidFill>
              </a:rPr>
              <a:t>usuario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sabe</a:t>
            </a:r>
            <a:r>
              <a:rPr lang="en-US" dirty="0">
                <a:solidFill>
                  <a:srgbClr val="DC2300"/>
                </a:solidFill>
              </a:rPr>
              <a:t> lo </a:t>
            </a:r>
            <a:r>
              <a:rPr lang="en-US" dirty="0" err="1">
                <a:solidFill>
                  <a:srgbClr val="DC2300"/>
                </a:solidFill>
              </a:rPr>
              <a:t>que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está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pasando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000000"/>
                </a:solidFill>
              </a:rPr>
              <a:t>El </a:t>
            </a:r>
            <a:r>
              <a:rPr lang="en-US" dirty="0" err="1">
                <a:solidFill>
                  <a:srgbClr val="000000"/>
                </a:solidFill>
              </a:rPr>
              <a:t>sitio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rápido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incluso</a:t>
            </a:r>
            <a:r>
              <a:rPr lang="en-US" dirty="0">
                <a:solidFill>
                  <a:srgbClr val="000000"/>
                </a:solidFill>
              </a:rPr>
              <a:t> con </a:t>
            </a:r>
            <a:r>
              <a:rPr lang="en-US" dirty="0" err="1">
                <a:solidFill>
                  <a:srgbClr val="000000"/>
                </a:solidFill>
              </a:rPr>
              <a:t>conexiones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lentas</a:t>
            </a:r>
            <a:endParaRPr lang="en-US" dirty="0">
              <a:solidFill>
                <a:srgbClr val="0000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000000"/>
                </a:solidFill>
              </a:rPr>
              <a:t>Las </a:t>
            </a:r>
            <a:r>
              <a:rPr lang="en-US" dirty="0" err="1">
                <a:solidFill>
                  <a:srgbClr val="000000"/>
                </a:solidFill>
              </a:rPr>
              <a:t>páginas</a:t>
            </a:r>
            <a:r>
              <a:rPr lang="en-US" dirty="0">
                <a:solidFill>
                  <a:srgbClr val="000000"/>
                </a:solidFill>
              </a:rPr>
              <a:t> se </a:t>
            </a:r>
            <a:r>
              <a:rPr lang="en-US" dirty="0" err="1">
                <a:solidFill>
                  <a:srgbClr val="000000"/>
                </a:solidFill>
              </a:rPr>
              <a:t>pueden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imprimir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fácilmente</a:t>
            </a:r>
            <a:r>
              <a:rPr lang="en-US" dirty="0">
                <a:solidFill>
                  <a:srgbClr val="000000"/>
                </a:solidFill>
              </a:rPr>
              <a:t> y </a:t>
            </a:r>
            <a:r>
              <a:rPr lang="en-US" dirty="0" err="1">
                <a:solidFill>
                  <a:srgbClr val="000000"/>
                </a:solidFill>
              </a:rPr>
              <a:t>bien</a:t>
            </a:r>
            <a:endParaRPr lang="en-US" dirty="0">
              <a:solidFill>
                <a:srgbClr val="0000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El </a:t>
            </a:r>
            <a:r>
              <a:rPr lang="en-US" dirty="0" err="1">
                <a:solidFill>
                  <a:srgbClr val="DC2300"/>
                </a:solidFill>
              </a:rPr>
              <a:t>sitio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es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accesible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desde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distintos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navegadores</a:t>
            </a:r>
            <a:endParaRPr lang="en-US" dirty="0">
              <a:solidFill>
                <a:srgbClr val="DC2300"/>
              </a:solidFill>
            </a:endParaRP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000000"/>
                </a:solidFill>
              </a:rPr>
              <a:t>No hay </a:t>
            </a:r>
            <a:r>
              <a:rPr lang="en-US" dirty="0" err="1">
                <a:solidFill>
                  <a:srgbClr val="000000"/>
                </a:solidFill>
              </a:rPr>
              <a:t>errores</a:t>
            </a:r>
            <a:r>
              <a:rPr lang="en-US" dirty="0">
                <a:solidFill>
                  <a:srgbClr val="000000"/>
                </a:solidFill>
              </a:rPr>
              <a:t> de HTML o JavaScript</a:t>
            </a:r>
          </a:p>
          <a:p>
            <a:pPr marL="1482725" lvl="1" indent="-566738">
              <a:spcBef>
                <a:spcPts val="550"/>
              </a:spcBef>
              <a:buFont typeface="Times New Roman" pitchFamily="16" charset="0"/>
              <a:buAutoNum type="arabicPeriod" startAt="8"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r>
              <a:rPr lang="en-US" dirty="0">
                <a:solidFill>
                  <a:srgbClr val="DC2300"/>
                </a:solidFill>
              </a:rPr>
              <a:t>Se </a:t>
            </a:r>
            <a:r>
              <a:rPr lang="en-US" dirty="0" err="1">
                <a:solidFill>
                  <a:srgbClr val="DC2300"/>
                </a:solidFill>
              </a:rPr>
              <a:t>evitan</a:t>
            </a:r>
            <a:r>
              <a:rPr lang="en-US" dirty="0">
                <a:solidFill>
                  <a:srgbClr val="DC2300"/>
                </a:solidFill>
              </a:rPr>
              <a:t> los </a:t>
            </a:r>
            <a:r>
              <a:rPr lang="en-US" dirty="0" err="1">
                <a:solidFill>
                  <a:srgbClr val="DC2300"/>
                </a:solidFill>
              </a:rPr>
              <a:t>errores</a:t>
            </a:r>
            <a:r>
              <a:rPr lang="en-US" dirty="0">
                <a:solidFill>
                  <a:srgbClr val="DC2300"/>
                </a:solidFill>
              </a:rPr>
              <a:t> y los </a:t>
            </a:r>
            <a:r>
              <a:rPr lang="en-US" dirty="0" err="1">
                <a:solidFill>
                  <a:srgbClr val="DC2300"/>
                </a:solidFill>
              </a:rPr>
              <a:t>mensajes</a:t>
            </a:r>
            <a:r>
              <a:rPr lang="en-US" dirty="0">
                <a:solidFill>
                  <a:srgbClr val="DC2300"/>
                </a:solidFill>
              </a:rPr>
              <a:t> de error son </a:t>
            </a:r>
            <a:r>
              <a:rPr lang="en-US" dirty="0" err="1">
                <a:solidFill>
                  <a:srgbClr val="DC2300"/>
                </a:solidFill>
              </a:rPr>
              <a:t>claros</a:t>
            </a:r>
            <a:r>
              <a:rPr lang="en-US" dirty="0">
                <a:solidFill>
                  <a:srgbClr val="DC2300"/>
                </a:solidFill>
              </a:rPr>
              <a:t> y se </a:t>
            </a:r>
            <a:r>
              <a:rPr lang="en-US" dirty="0" err="1">
                <a:solidFill>
                  <a:srgbClr val="DC2300"/>
                </a:solidFill>
              </a:rPr>
              <a:t>indica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como</a:t>
            </a:r>
            <a:r>
              <a:rPr lang="en-US" dirty="0">
                <a:solidFill>
                  <a:srgbClr val="DC2300"/>
                </a:solidFill>
              </a:rPr>
              <a:t> </a:t>
            </a:r>
            <a:r>
              <a:rPr lang="en-US" dirty="0" err="1">
                <a:solidFill>
                  <a:srgbClr val="DC2300"/>
                </a:solidFill>
              </a:rPr>
              <a:t>remediarlos</a:t>
            </a:r>
            <a:endParaRPr lang="en-US" dirty="0">
              <a:solidFill>
                <a:srgbClr val="DC2300"/>
              </a:solidFill>
            </a:endParaRPr>
          </a:p>
          <a:p>
            <a:pPr>
              <a:spcAft>
                <a:spcPts val="1425"/>
              </a:spcAft>
              <a:buClrTx/>
              <a:buSzTx/>
              <a:buFontTx/>
              <a:buNone/>
              <a:tabLst>
                <a:tab pos="2965450" algn="l"/>
                <a:tab pos="3136900" algn="l"/>
                <a:tab pos="3594100" algn="l"/>
                <a:tab pos="4051300" algn="l"/>
                <a:tab pos="4508500" algn="l"/>
                <a:tab pos="4965700" algn="l"/>
                <a:tab pos="5422900" algn="l"/>
                <a:tab pos="5880100" algn="l"/>
                <a:tab pos="6337300" algn="l"/>
                <a:tab pos="6794500" algn="l"/>
                <a:tab pos="7251700" algn="l"/>
                <a:tab pos="7708900" algn="l"/>
                <a:tab pos="8166100" algn="l"/>
                <a:tab pos="8623300" algn="l"/>
                <a:tab pos="9080500" algn="l"/>
                <a:tab pos="9537700" algn="l"/>
                <a:tab pos="9994900" algn="l"/>
                <a:tab pos="10452100" algn="l"/>
                <a:tab pos="10909300" algn="l"/>
                <a:tab pos="11366500" algn="l"/>
                <a:tab pos="11823700" algn="l"/>
              </a:tabLst>
            </a:pPr>
            <a:endParaRPr lang="en-US" dirty="0">
              <a:solidFill>
                <a:srgbClr val="DC2300"/>
              </a:solidFill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500958" y="2500306"/>
            <a:ext cx="285750" cy="22860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VE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572264" y="2928934"/>
            <a:ext cx="22860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9112" rIns="90000" bIns="45000"/>
          <a:lstStyle/>
          <a:p>
            <a:pPr algn="ctr"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sz="1500" b="1" dirty="0" err="1" smtClean="0">
                <a:solidFill>
                  <a:srgbClr val="000000"/>
                </a:solidFill>
                <a:cs typeface="Arial Unicode MS" charset="0"/>
              </a:rPr>
              <a:t>Criterios</a:t>
            </a:r>
            <a:r>
              <a:rPr lang="en-US" sz="1500" b="1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a </a:t>
            </a:r>
            <a:r>
              <a:rPr lang="en-US" sz="1500" b="1" dirty="0" err="1">
                <a:solidFill>
                  <a:srgbClr val="000000"/>
                </a:solidFill>
                <a:cs typeface="Arial Unicode MS" charset="0"/>
              </a:rPr>
              <a:t>mejorar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cs typeface="Arial Unicode MS" charset="0"/>
              </a:rPr>
              <a:t>para</a:t>
            </a:r>
            <a:r>
              <a:rPr lang="en-US" sz="1500" b="1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1500" b="1" dirty="0" err="1" smtClean="0">
                <a:solidFill>
                  <a:srgbClr val="000000"/>
                </a:solidFill>
                <a:cs typeface="Arial Unicode MS" charset="0"/>
              </a:rPr>
              <a:t>lograr</a:t>
            </a:r>
            <a:r>
              <a:rPr lang="en-US" sz="1500" b="1" dirty="0" smtClean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cs typeface="Arial Unicode MS" charset="0"/>
              </a:rPr>
              <a:t>una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cs typeface="Arial Unicode MS" charset="0"/>
              </a:rPr>
              <a:t>usabilidad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</a:t>
            </a:r>
          </a:p>
          <a:p>
            <a:pPr algn="ctr" hangingPunct="1">
              <a:tabLst>
                <a:tab pos="723900" algn="l"/>
                <a:tab pos="1447800" algn="l"/>
                <a:tab pos="2171700" algn="l"/>
              </a:tabLst>
            </a:pP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de </a:t>
            </a:r>
            <a:r>
              <a:rPr lang="en-US" sz="1500" b="1" dirty="0" err="1">
                <a:solidFill>
                  <a:srgbClr val="000000"/>
                </a:solidFill>
                <a:cs typeface="Arial Unicode MS" charset="0"/>
              </a:rPr>
              <a:t>por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lo </a:t>
            </a:r>
            <a:r>
              <a:rPr lang="en-US" sz="1500" b="1" dirty="0" err="1">
                <a:solidFill>
                  <a:srgbClr val="000000"/>
                </a:solidFill>
                <a:cs typeface="Arial Unicode MS" charset="0"/>
              </a:rPr>
              <a:t>menos</a:t>
            </a:r>
            <a:r>
              <a:rPr lang="en-US" sz="1500" b="1" dirty="0">
                <a:solidFill>
                  <a:srgbClr val="000000"/>
                </a:solidFill>
                <a:cs typeface="Arial Unicode MS" charset="0"/>
              </a:rPr>
              <a:t> 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Times New Roman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Times New Roman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767</Words>
  <PresentationFormat>Presentación en pantalla (4:3)</PresentationFormat>
  <Paragraphs>134</Paragraphs>
  <Slides>12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12</vt:i4>
      </vt:variant>
    </vt:vector>
  </HeadingPairs>
  <TitlesOfParts>
    <vt:vector size="14" baseType="lpstr">
      <vt:lpstr>Tema de Office</vt:lpstr>
      <vt:lpstr>Tema de Office</vt:lpstr>
      <vt:lpstr>Resultados  Asesoría Estudio Usabilidad y Funcionalidad </vt:lpstr>
      <vt:lpstr>Antecendentes</vt:lpstr>
      <vt:lpstr>Objetivos del Estudio</vt:lpstr>
      <vt:lpstr>Metodología</vt:lpstr>
      <vt:lpstr>Resultados usabilidad</vt:lpstr>
      <vt:lpstr>Resultados Funcionalidad</vt:lpstr>
      <vt:lpstr>Diapositiva 7</vt:lpstr>
      <vt:lpstr>Conclusiones Generales</vt:lpstr>
      <vt:lpstr>Criterios de Usabilidad</vt:lpstr>
      <vt:lpstr>Funcionalidades Evaluadas</vt:lpstr>
      <vt:lpstr>Recomendaciones </vt:lpstr>
      <vt:lpstr> Recomendaciones  Impacto vs. Esfuerzo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 Asesoría Estudio Usabilidad y Funcionalidad</dc:title>
  <dc:creator>Ninoska</dc:creator>
  <cp:lastModifiedBy>Ninoska</cp:lastModifiedBy>
  <cp:revision>26</cp:revision>
  <cp:lastPrinted>1601-01-01T00:00:00Z</cp:lastPrinted>
  <dcterms:created xsi:type="dcterms:W3CDTF">1601-01-01T00:00:00Z</dcterms:created>
  <dcterms:modified xsi:type="dcterms:W3CDTF">2009-08-26T16:34:40Z</dcterms:modified>
</cp:coreProperties>
</file>